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charts/chart1.xml" ContentType="application/vnd.openxmlformats-officedocument.drawingml.chart+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lvl1pPr>
    <a:lvl2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lvl2pPr>
    <a:lvl3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lvl3pPr>
    <a:lvl4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lvl4pPr>
    <a:lvl5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lvl5pPr>
    <a:lvl6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lvl6pPr>
    <a:lvl7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lvl7pPr>
    <a:lvl8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lvl8pPr>
    <a:lvl9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444444"/>
        </a:fontRef>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noFill/>
        </a:fill>
      </a:tcStyle>
    </a:wholeTbl>
    <a:band2H>
      <a:tcTxStyle b="def" i="def"/>
      <a:tcStyle>
        <a:tcBdr/>
        <a:fill>
          <a:solidFill>
            <a:srgbClr val="F2F2F2"/>
          </a:solidFill>
        </a:fill>
      </a:tcStyle>
    </a:band2H>
    <a:firstCol>
      <a:tcTxStyle b="off" i="off">
        <a:fontRef idx="minor">
          <a:srgbClr val="444444"/>
        </a:fontRef>
        <a:srgbClr val="444444"/>
      </a:tcTxStyle>
      <a:tcStyle>
        <a:tcBdr>
          <a:left>
            <a:ln w="12700" cap="flat">
              <a:solidFill>
                <a:srgbClr val="000000"/>
              </a:solidFill>
              <a:prstDash val="solid"/>
              <a:miter lim="400000"/>
            </a:ln>
          </a:left>
          <a:right>
            <a:ln w="12700" cap="flat">
              <a:solidFill>
                <a:srgbClr val="C4C6C6"/>
              </a:solidFill>
              <a:prstDash val="solid"/>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25400" cap="flat">
              <a:solidFill>
                <a:srgbClr val="C4C6C6"/>
              </a:solidFill>
              <a:prstDash val="solid"/>
              <a:miter lim="400000"/>
            </a:ln>
          </a:insideV>
        </a:tcBdr>
        <a:fill>
          <a:solidFill>
            <a:srgbClr val="E8E9E8"/>
          </a:solidFill>
        </a:fill>
      </a:tcStyle>
    </a:firstCol>
    <a:lastRow>
      <a:tcTxStyle b="off" i="off">
        <a:fontRef idx="minor">
          <a:srgbClr val="444444"/>
        </a:fontRef>
        <a:srgbClr val="44444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325E6A"/>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7D9"/>
          </a:solidFill>
        </a:fill>
      </a:tcStyle>
    </a:wholeTbl>
    <a:band2H>
      <a:tcTxStyle b="def" i="def"/>
      <a:tcStyle>
        <a:tcBdr/>
        <a:fill>
          <a:solidFill>
            <a:srgbClr val="E9ECED"/>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4DED8"/>
          </a:solidFill>
        </a:fill>
      </a:tcStyle>
    </a:wholeTbl>
    <a:band2H>
      <a:tcTxStyle b="def" i="def"/>
      <a:tcStyle>
        <a:tcBdr/>
        <a:fill>
          <a:solidFill>
            <a:srgbClr val="F2EFED"/>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2D6"/>
          </a:solidFill>
        </a:fill>
      </a:tcStyle>
    </a:wholeTbl>
    <a:band2H>
      <a:tcTxStyle b="def" i="def"/>
      <a:tcStyle>
        <a:tcBdr/>
        <a:fill>
          <a:solidFill>
            <a:srgbClr val="EAEAEC"/>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s>

</file>

<file path=ppt/charts/_rels/chart1.xml.rels><?xml version="1.0" encoding="UTF-8"?>
<Relationships xmlns="http://schemas.openxmlformats.org/package/2006/relationships"><Relationship Id="rId1" Type="http://schemas.openxmlformats.org/officeDocument/2006/relationships/package" Target="../embeddings/Microsoft_Excel_Sheet1.xlsx"/></Relationships>

</file>

<file path=ppt/charts/chart1.xml><?xml version="1.0" encoding="utf-8"?>
<c:chartSpace xmlns:c="http://schemas.openxmlformats.org/drawingml/2006/chart" xmlns:a="http://schemas.openxmlformats.org/drawingml/2006/main" xmlns:r="http://schemas.openxmlformats.org/officeDocument/2006/relationships">
  <c:date1904 val="1"/>
  <c:roundedCorners val="0"/>
  <c:chart>
    <c:autoTitleDeleted val="1"/>
    <c:plotArea>
      <c:layout>
        <c:manualLayout>
          <c:layoutTarget val="inner"/>
          <c:xMode val="edge"/>
          <c:yMode val="edge"/>
          <c:x val="0.122667"/>
          <c:y val="0.185009"/>
          <c:w val="0.844122"/>
          <c:h val="0.70565"/>
        </c:manualLayout>
      </c:layout>
      <c:lineChart>
        <c:grouping val="standard"/>
        <c:varyColors val="0"/>
        <c:ser>
          <c:idx val="0"/>
          <c:order val="0"/>
          <c:tx>
            <c:strRef>
              <c:f>Sheet1!$A$2</c:f>
              <c:strCache>
                <c:ptCount val="1"/>
                <c:pt idx="0">
                  <c:v>Revenue</c:v>
                </c:pt>
              </c:strCache>
            </c:strRef>
          </c:tx>
          <c:spPr>
            <a:solidFill>
              <a:srgbClr val="FFFFFF"/>
            </a:solidFill>
            <a:ln w="76200" cap="flat">
              <a:solidFill>
                <a:srgbClr val="325E6A"/>
              </a:solidFill>
              <a:prstDash val="solid"/>
              <a:miter lim="400000"/>
            </a:ln>
            <a:effectLst>
              <a:outerShdw sx="100000" sy="100000" kx="0" ky="0" algn="tl" rotWithShape="1" blurRad="50800" dist="25400" dir="5400000">
                <a:srgbClr val="000000">
                  <a:alpha val="50000"/>
                </a:srgbClr>
              </a:outerShdw>
            </a:effectLst>
          </c:spPr>
          <c:marker>
            <c:symbol val="circle"/>
            <c:size val="72"/>
            <c:spPr>
              <a:solidFill>
                <a:srgbClr val="FFFFFF"/>
              </a:solidFill>
              <a:ln w="76200" cap="flat">
                <a:solidFill>
                  <a:srgbClr val="325E6A"/>
                </a:solidFill>
                <a:prstDash val="solid"/>
                <a:miter lim="400000"/>
              </a:ln>
              <a:effectLst/>
            </c:spPr>
          </c:marker>
          <c:dLbls>
            <c:numFmt formatCode="0" sourceLinked="0"/>
            <c:txPr>
              <a:bodyPr/>
              <a:lstStyle/>
              <a:p>
                <a:pPr>
                  <a:defRPr b="0" i="0" strike="noStrike" sz="1000" u="none">
                    <a:solidFill>
                      <a:srgbClr val="000000"/>
                    </a:solidFill>
                    <a:latin typeface="Helvetica"/>
                  </a:defRPr>
                </a:pPr>
              </a:p>
            </c:txPr>
            <c:dLblPos val="t"/>
            <c:showLegendKey val="0"/>
            <c:showVal val="0"/>
            <c:showCatName val="0"/>
            <c:showSerName val="0"/>
            <c:showPercent val="0"/>
            <c:showBubbleSize val="0"/>
            <c:showLeaderLines val="0"/>
          </c:dLbls>
          <c:cat>
            <c:strRef>
              <c:f>Sheet1!$B$1:$F$1</c:f>
              <c:strCache>
                <c:ptCount val="5"/>
                <c:pt idx="0">
                  <c:v>2018</c:v>
                </c:pt>
                <c:pt idx="1">
                  <c:v>2019</c:v>
                </c:pt>
                <c:pt idx="2">
                  <c:v>2020</c:v>
                </c:pt>
                <c:pt idx="3">
                  <c:v>2021</c:v>
                </c:pt>
                <c:pt idx="4">
                  <c:v>2022</c:v>
                </c:pt>
              </c:strCache>
            </c:strRef>
          </c:cat>
          <c:val>
            <c:numRef>
              <c:f>Sheet1!$B$2:$F$2</c:f>
              <c:numCache>
                <c:ptCount val="5"/>
                <c:pt idx="0">
                  <c:v>200000.000000</c:v>
                </c:pt>
                <c:pt idx="1">
                  <c:v>300000.000000</c:v>
                </c:pt>
                <c:pt idx="2">
                  <c:v>400000.000000</c:v>
                </c:pt>
                <c:pt idx="3">
                  <c:v>500000.000000</c:v>
                </c:pt>
                <c:pt idx="4">
                  <c:v>600000.000000</c:v>
                </c:pt>
              </c:numCache>
            </c:numRef>
          </c:val>
          <c:smooth val="0"/>
        </c:ser>
        <c:ser>
          <c:idx val="1"/>
          <c:order val="1"/>
          <c:tx>
            <c:strRef>
              <c:f>Sheet1!$A$3</c:f>
              <c:strCache>
                <c:ptCount val="1"/>
                <c:pt idx="0">
                  <c:v>Cost of sales</c:v>
                </c:pt>
              </c:strCache>
            </c:strRef>
          </c:tx>
          <c:spPr>
            <a:solidFill>
              <a:srgbClr val="FFFFFF"/>
            </a:solidFill>
            <a:ln w="76200" cap="flat">
              <a:solidFill>
                <a:srgbClr val="A39C86"/>
              </a:solidFill>
              <a:prstDash val="solid"/>
              <a:miter lim="400000"/>
            </a:ln>
            <a:effectLst>
              <a:outerShdw sx="100000" sy="100000" kx="0" ky="0" algn="tl" rotWithShape="1" blurRad="50800" dist="25400" dir="5400000">
                <a:srgbClr val="000000">
                  <a:alpha val="50000"/>
                </a:srgbClr>
              </a:outerShdw>
            </a:effectLst>
          </c:spPr>
          <c:marker>
            <c:symbol val="circle"/>
            <c:size val="72"/>
            <c:spPr>
              <a:solidFill>
                <a:srgbClr val="FFFFFF"/>
              </a:solidFill>
              <a:ln w="76200" cap="flat">
                <a:solidFill>
                  <a:srgbClr val="A39C86"/>
                </a:solidFill>
                <a:prstDash val="solid"/>
                <a:miter lim="400000"/>
              </a:ln>
              <a:effectLst/>
            </c:spPr>
          </c:marker>
          <c:dLbls>
            <c:numFmt formatCode="0" sourceLinked="0"/>
            <c:txPr>
              <a:bodyPr/>
              <a:lstStyle/>
              <a:p>
                <a:pPr>
                  <a:defRPr b="0" i="0" strike="noStrike" sz="1000" u="none">
                    <a:solidFill>
                      <a:srgbClr val="000000"/>
                    </a:solidFill>
                    <a:latin typeface="Helvetica"/>
                  </a:defRPr>
                </a:pPr>
              </a:p>
            </c:txPr>
            <c:dLblPos val="t"/>
            <c:showLegendKey val="0"/>
            <c:showVal val="0"/>
            <c:showCatName val="0"/>
            <c:showSerName val="0"/>
            <c:showPercent val="0"/>
            <c:showBubbleSize val="0"/>
            <c:showLeaderLines val="0"/>
          </c:dLbls>
          <c:cat>
            <c:strRef>
              <c:f>Sheet1!$B$1:$F$1</c:f>
              <c:strCache>
                <c:ptCount val="5"/>
                <c:pt idx="0">
                  <c:v>2018</c:v>
                </c:pt>
                <c:pt idx="1">
                  <c:v>2019</c:v>
                </c:pt>
                <c:pt idx="2">
                  <c:v>2020</c:v>
                </c:pt>
                <c:pt idx="3">
                  <c:v>2021</c:v>
                </c:pt>
                <c:pt idx="4">
                  <c:v>2022</c:v>
                </c:pt>
              </c:strCache>
            </c:strRef>
          </c:cat>
          <c:val>
            <c:numRef>
              <c:f>Sheet1!$B$3:$F$3</c:f>
              <c:numCache>
                <c:ptCount val="5"/>
                <c:pt idx="0">
                  <c:v>150000.000000</c:v>
                </c:pt>
                <c:pt idx="1">
                  <c:v>240000.000000</c:v>
                </c:pt>
                <c:pt idx="2">
                  <c:v>320000.000000</c:v>
                </c:pt>
                <c:pt idx="3">
                  <c:v>400000.000000</c:v>
                </c:pt>
                <c:pt idx="4">
                  <c:v>460000.000000</c:v>
                </c:pt>
              </c:numCache>
            </c:numRef>
          </c:val>
          <c:smooth val="0"/>
        </c:ser>
        <c:ser>
          <c:idx val="2"/>
          <c:order val="2"/>
          <c:tx>
            <c:strRef>
              <c:f>Sheet1!$A$4</c:f>
              <c:strCache>
                <c:ptCount val="1"/>
                <c:pt idx="0">
                  <c:v>Profit</c:v>
                </c:pt>
              </c:strCache>
            </c:strRef>
          </c:tx>
          <c:spPr>
            <a:solidFill>
              <a:srgbClr val="FFFFFF"/>
            </a:solidFill>
            <a:ln w="76200" cap="flat">
              <a:solidFill>
                <a:srgbClr val="AD584E"/>
              </a:solidFill>
              <a:prstDash val="solid"/>
              <a:miter lim="400000"/>
            </a:ln>
            <a:effectLst>
              <a:outerShdw sx="100000" sy="100000" kx="0" ky="0" algn="tl" rotWithShape="1" blurRad="50800" dist="25400" dir="5400000">
                <a:srgbClr val="000000">
                  <a:alpha val="50000"/>
                </a:srgbClr>
              </a:outerShdw>
            </a:effectLst>
          </c:spPr>
          <c:marker>
            <c:symbol val="circle"/>
            <c:size val="72"/>
            <c:spPr>
              <a:solidFill>
                <a:srgbClr val="FFFFFF"/>
              </a:solidFill>
              <a:ln w="76200" cap="flat">
                <a:solidFill>
                  <a:srgbClr val="AD584E"/>
                </a:solidFill>
                <a:prstDash val="solid"/>
                <a:miter lim="400000"/>
              </a:ln>
              <a:effectLst/>
            </c:spPr>
          </c:marker>
          <c:dLbls>
            <c:numFmt formatCode="0" sourceLinked="0"/>
            <c:txPr>
              <a:bodyPr/>
              <a:lstStyle/>
              <a:p>
                <a:pPr>
                  <a:defRPr b="0" i="0" strike="noStrike" sz="1000" u="none">
                    <a:solidFill>
                      <a:srgbClr val="000000"/>
                    </a:solidFill>
                    <a:latin typeface="Helvetica"/>
                  </a:defRPr>
                </a:pPr>
              </a:p>
            </c:txPr>
            <c:dLblPos val="t"/>
            <c:showLegendKey val="0"/>
            <c:showVal val="0"/>
            <c:showCatName val="0"/>
            <c:showSerName val="0"/>
            <c:showPercent val="0"/>
            <c:showBubbleSize val="0"/>
            <c:showLeaderLines val="0"/>
          </c:dLbls>
          <c:cat>
            <c:strRef>
              <c:f>Sheet1!$B$1:$F$1</c:f>
              <c:strCache>
                <c:ptCount val="5"/>
                <c:pt idx="0">
                  <c:v>2018</c:v>
                </c:pt>
                <c:pt idx="1">
                  <c:v>2019</c:v>
                </c:pt>
                <c:pt idx="2">
                  <c:v>2020</c:v>
                </c:pt>
                <c:pt idx="3">
                  <c:v>2021</c:v>
                </c:pt>
                <c:pt idx="4">
                  <c:v>2022</c:v>
                </c:pt>
              </c:strCache>
            </c:strRef>
          </c:cat>
          <c:val>
            <c:numRef>
              <c:f>Sheet1!$B$4:$F$4</c:f>
              <c:numCache>
                <c:ptCount val="5"/>
                <c:pt idx="0">
                  <c:v>50000.000000</c:v>
                </c:pt>
                <c:pt idx="1">
                  <c:v>60000.000000</c:v>
                </c:pt>
                <c:pt idx="2">
                  <c:v>80000.000000</c:v>
                </c:pt>
                <c:pt idx="3">
                  <c:v>100000.000000</c:v>
                </c:pt>
                <c:pt idx="4">
                  <c:v>140000.000000</c:v>
                </c:pt>
              </c:numCache>
            </c:numRef>
          </c:val>
          <c:smooth val="0"/>
        </c:ser>
        <c:marker val="1"/>
        <c:axId val="2094734552"/>
        <c:axId val="2094734553"/>
      </c:lineChart>
      <c:catAx>
        <c:axId val="2094734552"/>
        <c:scaling>
          <c:orientation val="minMax"/>
        </c:scaling>
        <c:delete val="0"/>
        <c:axPos val="b"/>
        <c:numFmt formatCode="General" sourceLinked="0"/>
        <c:majorTickMark val="none"/>
        <c:minorTickMark val="none"/>
        <c:tickLblPos val="low"/>
        <c:spPr>
          <a:ln w="12700" cap="flat">
            <a:solidFill>
              <a:srgbClr val="8A8B89"/>
            </a:solidFill>
            <a:prstDash val="solid"/>
            <a:miter lim="400000"/>
          </a:ln>
        </c:spPr>
        <c:txPr>
          <a:bodyPr rot="0"/>
          <a:lstStyle/>
          <a:p>
            <a:pPr>
              <a:defRPr b="0" i="0" strike="noStrike" sz="2200" u="none">
                <a:solidFill>
                  <a:srgbClr val="000000"/>
                </a:solidFill>
                <a:latin typeface="Helvetica Neue"/>
              </a:defRPr>
            </a:pPr>
          </a:p>
        </c:txPr>
        <c:crossAx val="2094734553"/>
        <c:crosses val="autoZero"/>
        <c:auto val="1"/>
        <c:lblAlgn val="ctr"/>
        <c:noMultiLvlLbl val="1"/>
      </c:catAx>
      <c:valAx>
        <c:axId val="2094734553"/>
        <c:scaling>
          <c:orientation val="minMax"/>
        </c:scaling>
        <c:delete val="0"/>
        <c:axPos val="l"/>
        <c:majorGridlines>
          <c:spPr>
            <a:ln w="12700" cap="flat">
              <a:solidFill>
                <a:srgbClr val="8A8B89"/>
              </a:solidFill>
              <a:prstDash val="solid"/>
              <a:miter lim="400000"/>
            </a:ln>
          </c:spPr>
        </c:majorGridlines>
        <c:numFmt formatCode="0" sourceLinked="0"/>
        <c:majorTickMark val="none"/>
        <c:minorTickMark val="none"/>
        <c:tickLblPos val="nextTo"/>
        <c:spPr>
          <a:ln w="12700" cap="flat">
            <a:noFill/>
            <a:prstDash val="solid"/>
            <a:miter lim="400000"/>
          </a:ln>
        </c:spPr>
        <c:txPr>
          <a:bodyPr rot="0"/>
          <a:lstStyle/>
          <a:p>
            <a:pPr>
              <a:defRPr b="0" i="0" strike="noStrike" sz="2200" u="none">
                <a:solidFill>
                  <a:srgbClr val="000000"/>
                </a:solidFill>
                <a:latin typeface="Helvetica Neue"/>
              </a:defRPr>
            </a:pPr>
          </a:p>
        </c:txPr>
        <c:crossAx val="2094734552"/>
        <c:crosses val="autoZero"/>
        <c:crossBetween val="midCat"/>
        <c:majorUnit val="150000"/>
        <c:minorUnit val="75000"/>
      </c:valAx>
      <c:spPr>
        <a:noFill/>
        <a:ln w="12700" cap="flat">
          <a:noFill/>
          <a:miter lim="400000"/>
        </a:ln>
        <a:effectLst/>
      </c:spPr>
    </c:plotArea>
    <c:legend>
      <c:legendPos val="t"/>
      <c:layout>
        <c:manualLayout>
          <c:xMode val="edge"/>
          <c:yMode val="edge"/>
          <c:x val="0.0557431"/>
          <c:y val="0"/>
          <c:w val="0.921483"/>
          <c:h val="0.0952128"/>
        </c:manualLayout>
      </c:layout>
      <c:overlay val="1"/>
      <c:spPr>
        <a:noFill/>
        <a:ln w="12700" cap="flat">
          <a:noFill/>
          <a:miter lim="400000"/>
        </a:ln>
        <a:effectLst/>
      </c:spPr>
      <c:txPr>
        <a:bodyPr rot="0"/>
        <a:lstStyle/>
        <a:p>
          <a:pPr>
            <a:defRPr b="0" i="0" strike="noStrike" sz="2300" u="none">
              <a:solidFill>
                <a:srgbClr val="000000"/>
              </a:solidFill>
              <a:latin typeface="Helvetica Neue Light"/>
            </a:defRPr>
          </a:pPr>
        </a:p>
      </c:txPr>
    </c:legend>
    <c:plotVisOnly val="1"/>
    <c:dispBlanksAs val="gap"/>
  </c:chart>
  <c:spPr>
    <a:noFill/>
    <a:ln>
      <a:noFill/>
    </a:ln>
    <a:effectLst/>
  </c:spPr>
  <c:externalData r:id="rId1">
    <c:autoUpdate val="0"/>
  </c:externalData>
</c:chartSpace>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4" name="Shape 124"/>
          <p:cNvSpPr/>
          <p:nvPr>
            <p:ph type="sldImg"/>
          </p:nvPr>
        </p:nvSpPr>
        <p:spPr>
          <a:xfrm>
            <a:off x="1143000" y="685800"/>
            <a:ext cx="4572000" cy="3429000"/>
          </a:xfrm>
          <a:prstGeom prst="rect">
            <a:avLst/>
          </a:prstGeom>
        </p:spPr>
        <p:txBody>
          <a:bodyPr/>
          <a:lstStyle/>
          <a:p>
            <a:pPr/>
          </a:p>
        </p:txBody>
      </p:sp>
      <p:sp>
        <p:nvSpPr>
          <p:cNvPr id="125" name="Shape 12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spTree>
      <p:nvGrpSpPr>
        <p:cNvPr id="1" name=""/>
        <p:cNvGrpSpPr/>
        <p:nvPr/>
      </p:nvGrpSpPr>
      <p:grpSpPr>
        <a:xfrm>
          <a:off x="0" y="0"/>
          <a:ext cx="0" cy="0"/>
          <a:chOff x="0" y="0"/>
          <a:chExt cx="0" cy="0"/>
        </a:xfrm>
      </p:grpSpPr>
      <p:sp>
        <p:nvSpPr>
          <p:cNvPr id="12" name="Line"/>
          <p:cNvSpPr/>
          <p:nvPr/>
        </p:nvSpPr>
        <p:spPr>
          <a:xfrm>
            <a:off x="571497" y="4749801"/>
            <a:ext cx="11868100" cy="127"/>
          </a:xfrm>
          <a:prstGeom prst="line">
            <a:avLst/>
          </a:prstGeom>
          <a:ln w="12700">
            <a:solidFill>
              <a:srgbClr val="9A9A9A"/>
            </a:solidFill>
            <a:miter lim="400000"/>
          </a:ln>
        </p:spPr>
        <p:txBody>
          <a:bodyPr lIns="45718" tIns="45718" rIns="45718" bIns="45718"/>
          <a:lstStyle/>
          <a:p>
            <a:pPr/>
          </a:p>
        </p:txBody>
      </p:sp>
      <p:sp>
        <p:nvSpPr>
          <p:cNvPr id="13" name="Title Text"/>
          <p:cNvSpPr txBox="1"/>
          <p:nvPr>
            <p:ph type="title"/>
          </p:nvPr>
        </p:nvSpPr>
        <p:spPr>
          <a:xfrm>
            <a:off x="571500" y="1320800"/>
            <a:ext cx="11861800" cy="3175000"/>
          </a:xfrm>
          <a:prstGeom prst="rect">
            <a:avLst/>
          </a:prstGeom>
        </p:spPr>
        <p:txBody>
          <a:bodyPr/>
          <a:lstStyle/>
          <a:p>
            <a:pPr/>
            <a:r>
              <a:t>Title Text</a:t>
            </a:r>
          </a:p>
        </p:txBody>
      </p:sp>
      <p:sp>
        <p:nvSpPr>
          <p:cNvPr id="14" name="Body Level One…"/>
          <p:cNvSpPr txBox="1"/>
          <p:nvPr>
            <p:ph type="body" sz="quarter" idx="1"/>
          </p:nvPr>
        </p:nvSpPr>
        <p:spPr>
          <a:xfrm>
            <a:off x="571500" y="5016500"/>
            <a:ext cx="11861800" cy="1016000"/>
          </a:xfrm>
          <a:prstGeom prst="rect">
            <a:avLst/>
          </a:prstGeom>
        </p:spPr>
        <p:txBody>
          <a:bodyPr/>
          <a:lstStyle>
            <a:lvl1pPr marL="0" indent="0">
              <a:spcBef>
                <a:spcPts val="0"/>
              </a:spcBef>
              <a:buSzTx/>
              <a:buFontTx/>
              <a:buNone/>
              <a:defRPr sz="2600">
                <a:latin typeface="+mn-lt"/>
                <a:ea typeface="+mn-ea"/>
                <a:cs typeface="+mn-cs"/>
                <a:sym typeface="Helvetica Neue"/>
              </a:defRPr>
            </a:lvl1pPr>
            <a:lvl2pPr marL="0" indent="0">
              <a:spcBef>
                <a:spcPts val="0"/>
              </a:spcBef>
              <a:buSzTx/>
              <a:buFontTx/>
              <a:buNone/>
              <a:defRPr sz="2600">
                <a:latin typeface="+mn-lt"/>
                <a:ea typeface="+mn-ea"/>
                <a:cs typeface="+mn-cs"/>
                <a:sym typeface="Helvetica Neue"/>
              </a:defRPr>
            </a:lvl2pPr>
            <a:lvl3pPr marL="0" indent="0">
              <a:spcBef>
                <a:spcPts val="0"/>
              </a:spcBef>
              <a:buSzTx/>
              <a:buFontTx/>
              <a:buNone/>
              <a:defRPr sz="2600">
                <a:latin typeface="+mn-lt"/>
                <a:ea typeface="+mn-ea"/>
                <a:cs typeface="+mn-cs"/>
                <a:sym typeface="Helvetica Neue"/>
              </a:defRPr>
            </a:lvl3pPr>
            <a:lvl4pPr marL="0" indent="0">
              <a:spcBef>
                <a:spcPts val="0"/>
              </a:spcBef>
              <a:buSzTx/>
              <a:buFontTx/>
              <a:buNone/>
              <a:defRPr sz="2600">
                <a:latin typeface="+mn-lt"/>
                <a:ea typeface="+mn-ea"/>
                <a:cs typeface="+mn-cs"/>
                <a:sym typeface="Helvetica Neue"/>
              </a:defRPr>
            </a:lvl4pPr>
            <a:lvl5pPr marL="0" indent="0">
              <a:spcBef>
                <a:spcPts val="0"/>
              </a:spcBef>
              <a:buSzTx/>
              <a:buFontTx/>
              <a:buNone/>
              <a:defRPr sz="2600">
                <a:latin typeface="+mn-lt"/>
                <a:ea typeface="+mn-ea"/>
                <a:cs typeface="+mn-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spTree>
      <p:nvGrpSpPr>
        <p:cNvPr id="1" name=""/>
        <p:cNvGrpSpPr/>
        <p:nvPr/>
      </p:nvGrpSpPr>
      <p:grpSpPr>
        <a:xfrm>
          <a:off x="0" y="0"/>
          <a:ext cx="0" cy="0"/>
          <a:chOff x="0" y="0"/>
          <a:chExt cx="0" cy="0"/>
        </a:xfrm>
      </p:grpSpPr>
      <p:sp>
        <p:nvSpPr>
          <p:cNvPr id="101" name="Body Level One…"/>
          <p:cNvSpPr txBox="1"/>
          <p:nvPr>
            <p:ph type="body" sz="quarter" idx="1"/>
          </p:nvPr>
        </p:nvSpPr>
        <p:spPr>
          <a:xfrm>
            <a:off x="1270000" y="6362700"/>
            <a:ext cx="10464800" cy="498422"/>
          </a:xfrm>
          <a:prstGeom prst="rect">
            <a:avLst/>
          </a:prstGeom>
        </p:spPr>
        <p:txBody>
          <a:bodyPr/>
          <a:lstStyle>
            <a:lvl1pPr marL="0" indent="0" algn="ctr" defTabSz="457200">
              <a:spcBef>
                <a:spcPts val="0"/>
              </a:spcBef>
              <a:buSzTx/>
              <a:buFontTx/>
              <a:buNone/>
              <a:defRPr sz="2600">
                <a:solidFill>
                  <a:srgbClr val="000000"/>
                </a:solidFill>
                <a:latin typeface="Helvetica Neue Medium"/>
                <a:ea typeface="Helvetica Neue Medium"/>
                <a:cs typeface="Helvetica Neue Medium"/>
                <a:sym typeface="Helvetica Neue Medium"/>
              </a:defRPr>
            </a:lvl1pPr>
            <a:lvl2pPr marL="787400" indent="-330200" algn="ctr" defTabSz="457200">
              <a:spcBef>
                <a:spcPts val="0"/>
              </a:spcBef>
              <a:buFontTx/>
              <a:defRPr sz="2600">
                <a:solidFill>
                  <a:srgbClr val="000000"/>
                </a:solidFill>
                <a:latin typeface="Helvetica Neue Medium"/>
                <a:ea typeface="Helvetica Neue Medium"/>
                <a:cs typeface="Helvetica Neue Medium"/>
                <a:sym typeface="Helvetica Neue Medium"/>
              </a:defRPr>
            </a:lvl2pPr>
            <a:lvl3pPr marL="1244600" indent="-330200" algn="ctr" defTabSz="457200">
              <a:spcBef>
                <a:spcPts val="0"/>
              </a:spcBef>
              <a:buFontTx/>
              <a:defRPr sz="2600">
                <a:solidFill>
                  <a:srgbClr val="000000"/>
                </a:solidFill>
                <a:latin typeface="Helvetica Neue Medium"/>
                <a:ea typeface="Helvetica Neue Medium"/>
                <a:cs typeface="Helvetica Neue Medium"/>
                <a:sym typeface="Helvetica Neue Medium"/>
              </a:defRPr>
            </a:lvl3pPr>
            <a:lvl4pPr marL="1701800" indent="-330200" algn="ctr" defTabSz="457200">
              <a:spcBef>
                <a:spcPts val="0"/>
              </a:spcBef>
              <a:buFontTx/>
              <a:defRPr sz="2600">
                <a:solidFill>
                  <a:srgbClr val="000000"/>
                </a:solidFill>
                <a:latin typeface="Helvetica Neue Medium"/>
                <a:ea typeface="Helvetica Neue Medium"/>
                <a:cs typeface="Helvetica Neue Medium"/>
                <a:sym typeface="Helvetica Neue Medium"/>
              </a:defRPr>
            </a:lvl4pPr>
            <a:lvl5pPr marL="2159000" indent="-330200" algn="ctr" defTabSz="457200">
              <a:spcBef>
                <a:spcPts val="0"/>
              </a:spcBef>
              <a:buFontTx/>
              <a:defRPr sz="2600">
                <a:solidFill>
                  <a:srgbClr val="000000"/>
                </a:solidFill>
                <a:latin typeface="Helvetica Neue Medium"/>
                <a:ea typeface="Helvetica Neue Medium"/>
                <a:cs typeface="Helvetica Neue Medium"/>
                <a:sym typeface="Helvetica Neue Medium"/>
              </a:defRPr>
            </a:lvl5pPr>
          </a:lstStyle>
          <a:p>
            <a:pPr/>
            <a:r>
              <a:t>Body Level One</a:t>
            </a:r>
          </a:p>
          <a:p>
            <a:pPr lvl="1"/>
            <a:r>
              <a:t>Body Level Two</a:t>
            </a:r>
          </a:p>
          <a:p>
            <a:pPr lvl="2"/>
            <a:r>
              <a:t>Body Level Three</a:t>
            </a:r>
          </a:p>
          <a:p>
            <a:pPr lvl="3"/>
            <a:r>
              <a:t>Body Level Four</a:t>
            </a:r>
          </a:p>
          <a:p>
            <a:pPr lvl="4"/>
            <a:r>
              <a:t>Body Level Five</a:t>
            </a:r>
          </a:p>
        </p:txBody>
      </p:sp>
      <p:sp>
        <p:nvSpPr>
          <p:cNvPr id="102" name="“Type a quote here.”"/>
          <p:cNvSpPr txBox="1"/>
          <p:nvPr>
            <p:ph type="body" sz="quarter" idx="13"/>
          </p:nvPr>
        </p:nvSpPr>
        <p:spPr>
          <a:xfrm>
            <a:off x="1270000" y="4292600"/>
            <a:ext cx="10464800" cy="711200"/>
          </a:xfrm>
          <a:prstGeom prst="rect">
            <a:avLst/>
          </a:prstGeom>
        </p:spPr>
        <p:txBody>
          <a:bodyPr anchor="ct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spTree>
      <p:nvGrpSpPr>
        <p:cNvPr id="1" name=""/>
        <p:cNvGrpSpPr/>
        <p:nvPr/>
      </p:nvGrpSpPr>
      <p:grpSpPr>
        <a:xfrm>
          <a:off x="0" y="0"/>
          <a:ext cx="0" cy="0"/>
          <a:chOff x="0" y="0"/>
          <a:chExt cx="0" cy="0"/>
        </a:xfrm>
      </p:grpSpPr>
      <p:sp>
        <p:nvSpPr>
          <p:cNvPr id="110"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1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spTree>
      <p:nvGrpSpPr>
        <p:cNvPr id="1" name=""/>
        <p:cNvGrpSpPr/>
        <p:nvPr/>
      </p:nvGrpSpPr>
      <p:grpSpPr>
        <a:xfrm>
          <a:off x="0" y="0"/>
          <a:ext cx="0" cy="0"/>
          <a:chOff x="0" y="0"/>
          <a:chExt cx="0" cy="0"/>
        </a:xfrm>
      </p:grpSpPr>
      <p:sp>
        <p:nvSpPr>
          <p:cNvPr id="22" name="Line"/>
          <p:cNvSpPr/>
          <p:nvPr/>
        </p:nvSpPr>
        <p:spPr>
          <a:xfrm>
            <a:off x="7543797" y="7975599"/>
            <a:ext cx="5" cy="1422532"/>
          </a:xfrm>
          <a:prstGeom prst="line">
            <a:avLst/>
          </a:prstGeom>
          <a:ln w="12700">
            <a:solidFill>
              <a:srgbClr val="9A9A9A"/>
            </a:solidFill>
            <a:miter lim="400000"/>
          </a:ln>
        </p:spPr>
        <p:txBody>
          <a:bodyPr lIns="45718" tIns="45718" rIns="45718" bIns="45718"/>
          <a:lstStyle/>
          <a:p>
            <a:pPr/>
          </a:p>
        </p:txBody>
      </p:sp>
      <p:sp>
        <p:nvSpPr>
          <p:cNvPr id="23" name="Image"/>
          <p:cNvSpPr/>
          <p:nvPr>
            <p:ph type="pic" idx="13"/>
          </p:nvPr>
        </p:nvSpPr>
        <p:spPr>
          <a:xfrm>
            <a:off x="0" y="0"/>
            <a:ext cx="13004800" cy="7594600"/>
          </a:xfrm>
          <a:prstGeom prst="rect">
            <a:avLst/>
          </a:prstGeom>
        </p:spPr>
        <p:txBody>
          <a:bodyPr lIns="91439" tIns="45719" rIns="91439" bIns="45719">
            <a:noAutofit/>
          </a:bodyPr>
          <a:lstStyle/>
          <a:p>
            <a:pPr/>
          </a:p>
        </p:txBody>
      </p:sp>
      <p:sp>
        <p:nvSpPr>
          <p:cNvPr id="24" name="Title Text"/>
          <p:cNvSpPr txBox="1"/>
          <p:nvPr>
            <p:ph type="title"/>
          </p:nvPr>
        </p:nvSpPr>
        <p:spPr>
          <a:xfrm>
            <a:off x="1409700" y="7785100"/>
            <a:ext cx="5791200" cy="1701800"/>
          </a:xfrm>
          <a:prstGeom prst="rect">
            <a:avLst/>
          </a:prstGeom>
        </p:spPr>
        <p:txBody>
          <a:bodyPr anchor="ctr"/>
          <a:lstStyle>
            <a:lvl1pPr algn="r"/>
          </a:lstStyle>
          <a:p>
            <a:pPr/>
            <a:r>
              <a:t>Title Text</a:t>
            </a:r>
          </a:p>
        </p:txBody>
      </p:sp>
      <p:sp>
        <p:nvSpPr>
          <p:cNvPr id="25" name="Body Level One…"/>
          <p:cNvSpPr txBox="1"/>
          <p:nvPr>
            <p:ph type="body" sz="quarter" idx="1"/>
          </p:nvPr>
        </p:nvSpPr>
        <p:spPr>
          <a:xfrm>
            <a:off x="7848600" y="8470900"/>
            <a:ext cx="4953000" cy="508000"/>
          </a:xfrm>
          <a:prstGeom prst="rect">
            <a:avLst/>
          </a:prstGeom>
        </p:spPr>
        <p:txBody>
          <a:bodyPr/>
          <a:lstStyle>
            <a:lvl1pPr marL="0" indent="0">
              <a:spcBef>
                <a:spcPts val="0"/>
              </a:spcBef>
              <a:buSzTx/>
              <a:buFontTx/>
              <a:buNone/>
              <a:defRPr sz="2600">
                <a:latin typeface="+mn-lt"/>
                <a:ea typeface="+mn-ea"/>
                <a:cs typeface="+mn-cs"/>
                <a:sym typeface="Helvetica Neue"/>
              </a:defRPr>
            </a:lvl1pPr>
            <a:lvl2pPr marL="0" indent="0">
              <a:spcBef>
                <a:spcPts val="0"/>
              </a:spcBef>
              <a:buSzTx/>
              <a:buFontTx/>
              <a:buNone/>
              <a:defRPr sz="2600">
                <a:latin typeface="+mn-lt"/>
                <a:ea typeface="+mn-ea"/>
                <a:cs typeface="+mn-cs"/>
                <a:sym typeface="Helvetica Neue"/>
              </a:defRPr>
            </a:lvl2pPr>
            <a:lvl3pPr marL="0" indent="0">
              <a:spcBef>
                <a:spcPts val="0"/>
              </a:spcBef>
              <a:buSzTx/>
              <a:buFontTx/>
              <a:buNone/>
              <a:defRPr sz="2600">
                <a:latin typeface="+mn-lt"/>
                <a:ea typeface="+mn-ea"/>
                <a:cs typeface="+mn-cs"/>
                <a:sym typeface="Helvetica Neue"/>
              </a:defRPr>
            </a:lvl3pPr>
            <a:lvl4pPr marL="0" indent="0">
              <a:spcBef>
                <a:spcPts val="0"/>
              </a:spcBef>
              <a:buSzTx/>
              <a:buFontTx/>
              <a:buNone/>
              <a:defRPr sz="2600">
                <a:latin typeface="+mn-lt"/>
                <a:ea typeface="+mn-ea"/>
                <a:cs typeface="+mn-cs"/>
                <a:sym typeface="Helvetica Neue"/>
              </a:defRPr>
            </a:lvl4pPr>
            <a:lvl5pPr marL="0" indent="0">
              <a:spcBef>
                <a:spcPts val="0"/>
              </a:spcBef>
              <a:buSzTx/>
              <a:buFontTx/>
              <a:buNone/>
              <a:defRPr sz="2600">
                <a:latin typeface="+mn-lt"/>
                <a:ea typeface="+mn-ea"/>
                <a:cs typeface="+mn-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spTree>
      <p:nvGrpSpPr>
        <p:cNvPr id="1" name=""/>
        <p:cNvGrpSpPr/>
        <p:nvPr/>
      </p:nvGrpSpPr>
      <p:grpSpPr>
        <a:xfrm>
          <a:off x="0" y="0"/>
          <a:ext cx="0" cy="0"/>
          <a:chOff x="0" y="0"/>
          <a:chExt cx="0" cy="0"/>
        </a:xfrm>
      </p:grpSpPr>
      <p:sp>
        <p:nvSpPr>
          <p:cNvPr id="33" name="Title Text"/>
          <p:cNvSpPr txBox="1"/>
          <p:nvPr>
            <p:ph type="title"/>
          </p:nvPr>
        </p:nvSpPr>
        <p:spPr>
          <a:xfrm>
            <a:off x="571500" y="3289300"/>
            <a:ext cx="11861800" cy="3175000"/>
          </a:xfrm>
          <a:prstGeom prst="rect">
            <a:avLst/>
          </a:prstGeom>
        </p:spPr>
        <p:txBody>
          <a:bodyPr anchor="ctr"/>
          <a:lstStyle/>
          <a:p>
            <a:pPr/>
            <a:r>
              <a:t>Title Text</a:t>
            </a:r>
          </a:p>
        </p:txBody>
      </p:sp>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spTree>
      <p:nvGrpSpPr>
        <p:cNvPr id="1" name=""/>
        <p:cNvGrpSpPr/>
        <p:nvPr/>
      </p:nvGrpSpPr>
      <p:grpSpPr>
        <a:xfrm>
          <a:off x="0" y="0"/>
          <a:ext cx="0" cy="0"/>
          <a:chOff x="0" y="0"/>
          <a:chExt cx="0" cy="0"/>
        </a:xfrm>
      </p:grpSpPr>
      <p:sp>
        <p:nvSpPr>
          <p:cNvPr id="41" name="Line"/>
          <p:cNvSpPr/>
          <p:nvPr/>
        </p:nvSpPr>
        <p:spPr>
          <a:xfrm>
            <a:off x="571500" y="4864100"/>
            <a:ext cx="5334476" cy="58"/>
          </a:xfrm>
          <a:prstGeom prst="line">
            <a:avLst/>
          </a:prstGeom>
          <a:ln w="12700">
            <a:solidFill>
              <a:srgbClr val="9A9A9A"/>
            </a:solidFill>
            <a:miter lim="400000"/>
          </a:ln>
        </p:spPr>
        <p:txBody>
          <a:bodyPr lIns="45718" tIns="45718" rIns="45718" bIns="45718"/>
          <a:lstStyle/>
          <a:p>
            <a:pPr/>
          </a:p>
        </p:txBody>
      </p:sp>
      <p:sp>
        <p:nvSpPr>
          <p:cNvPr id="42" name="Image"/>
          <p:cNvSpPr/>
          <p:nvPr>
            <p:ph type="pic" idx="13"/>
          </p:nvPr>
        </p:nvSpPr>
        <p:spPr>
          <a:xfrm>
            <a:off x="6502400" y="0"/>
            <a:ext cx="6502400" cy="9753600"/>
          </a:xfrm>
          <a:prstGeom prst="rect">
            <a:avLst/>
          </a:prstGeom>
        </p:spPr>
        <p:txBody>
          <a:bodyPr lIns="91439" tIns="45719" rIns="91439" bIns="45719">
            <a:noAutofit/>
          </a:bodyPr>
          <a:lstStyle/>
          <a:p>
            <a:pPr/>
          </a:p>
        </p:txBody>
      </p:sp>
      <p:sp>
        <p:nvSpPr>
          <p:cNvPr id="43" name="Title Text"/>
          <p:cNvSpPr txBox="1"/>
          <p:nvPr>
            <p:ph type="title"/>
          </p:nvPr>
        </p:nvSpPr>
        <p:spPr>
          <a:xfrm>
            <a:off x="571500" y="1435100"/>
            <a:ext cx="5334000" cy="3175000"/>
          </a:xfrm>
          <a:prstGeom prst="rect">
            <a:avLst/>
          </a:prstGeom>
        </p:spPr>
        <p:txBody>
          <a:bodyPr/>
          <a:lstStyle/>
          <a:p>
            <a:pPr/>
            <a:r>
              <a:t>Title Text</a:t>
            </a:r>
          </a:p>
        </p:txBody>
      </p:sp>
      <p:sp>
        <p:nvSpPr>
          <p:cNvPr id="44" name="Body Level One…"/>
          <p:cNvSpPr txBox="1"/>
          <p:nvPr>
            <p:ph type="body" sz="quarter" idx="1"/>
          </p:nvPr>
        </p:nvSpPr>
        <p:spPr>
          <a:xfrm>
            <a:off x="571500" y="5130800"/>
            <a:ext cx="5334000" cy="3175000"/>
          </a:xfrm>
          <a:prstGeom prst="rect">
            <a:avLst/>
          </a:prstGeom>
        </p:spPr>
        <p:txBody>
          <a:bodyPr/>
          <a:lstStyle>
            <a:lvl1pPr marL="0" indent="0">
              <a:spcBef>
                <a:spcPts val="0"/>
              </a:spcBef>
              <a:buSzTx/>
              <a:buFontTx/>
              <a:buNone/>
              <a:defRPr sz="2600">
                <a:latin typeface="+mn-lt"/>
                <a:ea typeface="+mn-ea"/>
                <a:cs typeface="+mn-cs"/>
                <a:sym typeface="Helvetica Neue"/>
              </a:defRPr>
            </a:lvl1pPr>
            <a:lvl2pPr marL="0" indent="0">
              <a:spcBef>
                <a:spcPts val="0"/>
              </a:spcBef>
              <a:buSzTx/>
              <a:buFontTx/>
              <a:buNone/>
              <a:defRPr sz="2600">
                <a:latin typeface="+mn-lt"/>
                <a:ea typeface="+mn-ea"/>
                <a:cs typeface="+mn-cs"/>
                <a:sym typeface="Helvetica Neue"/>
              </a:defRPr>
            </a:lvl2pPr>
            <a:lvl3pPr marL="0" indent="0">
              <a:spcBef>
                <a:spcPts val="0"/>
              </a:spcBef>
              <a:buSzTx/>
              <a:buFontTx/>
              <a:buNone/>
              <a:defRPr sz="2600">
                <a:latin typeface="+mn-lt"/>
                <a:ea typeface="+mn-ea"/>
                <a:cs typeface="+mn-cs"/>
                <a:sym typeface="Helvetica Neue"/>
              </a:defRPr>
            </a:lvl3pPr>
            <a:lvl4pPr marL="0" indent="0">
              <a:spcBef>
                <a:spcPts val="0"/>
              </a:spcBef>
              <a:buSzTx/>
              <a:buFontTx/>
              <a:buNone/>
              <a:defRPr sz="2600">
                <a:latin typeface="+mn-lt"/>
                <a:ea typeface="+mn-ea"/>
                <a:cs typeface="+mn-cs"/>
                <a:sym typeface="Helvetica Neue"/>
              </a:defRPr>
            </a:lvl4pPr>
            <a:lvl5pPr marL="0" indent="0">
              <a:spcBef>
                <a:spcPts val="0"/>
              </a:spcBef>
              <a:buSzTx/>
              <a:buFontTx/>
              <a:buNone/>
              <a:defRPr sz="2600">
                <a:latin typeface="+mn-lt"/>
                <a:ea typeface="+mn-ea"/>
                <a:cs typeface="+mn-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52" name="Title Text"/>
          <p:cNvSpPr txBox="1"/>
          <p:nvPr>
            <p:ph type="title"/>
          </p:nvPr>
        </p:nvSpPr>
        <p:spPr>
          <a:prstGeom prst="rect">
            <a:avLst/>
          </a:prstGeom>
        </p:spPr>
        <p:txBody>
          <a:bodyPr/>
          <a:lstStyle/>
          <a:p>
            <a:pPr/>
            <a:r>
              <a:t>Title Text</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spTree>
      <p:nvGrpSpPr>
        <p:cNvPr id="1" name=""/>
        <p:cNvGrpSpPr/>
        <p:nvPr/>
      </p:nvGrpSpPr>
      <p:grpSpPr>
        <a:xfrm>
          <a:off x="0" y="0"/>
          <a:ext cx="0" cy="0"/>
          <a:chOff x="0" y="0"/>
          <a:chExt cx="0" cy="0"/>
        </a:xfrm>
      </p:grpSpPr>
      <p:sp>
        <p:nvSpPr>
          <p:cNvPr id="69" name="Line"/>
          <p:cNvSpPr/>
          <p:nvPr/>
        </p:nvSpPr>
        <p:spPr>
          <a:xfrm>
            <a:off x="571500" y="1968500"/>
            <a:ext cx="5073394" cy="133"/>
          </a:xfrm>
          <a:prstGeom prst="line">
            <a:avLst/>
          </a:prstGeom>
          <a:ln w="12700">
            <a:solidFill>
              <a:srgbClr val="9A9A9A"/>
            </a:solidFill>
            <a:miter lim="400000"/>
          </a:ln>
        </p:spPr>
        <p:txBody>
          <a:bodyPr lIns="45718" tIns="45718" rIns="45718" bIns="45718"/>
          <a:lstStyle/>
          <a:p>
            <a:pPr/>
          </a:p>
        </p:txBody>
      </p:sp>
      <p:sp>
        <p:nvSpPr>
          <p:cNvPr id="70" name="Image"/>
          <p:cNvSpPr/>
          <p:nvPr>
            <p:ph type="pic" idx="13"/>
          </p:nvPr>
        </p:nvSpPr>
        <p:spPr>
          <a:xfrm>
            <a:off x="6502400" y="0"/>
            <a:ext cx="6502400" cy="9753600"/>
          </a:xfrm>
          <a:prstGeom prst="rect">
            <a:avLst/>
          </a:prstGeom>
        </p:spPr>
        <p:txBody>
          <a:bodyPr lIns="91439" tIns="45719" rIns="91439" bIns="45719">
            <a:noAutofit/>
          </a:bodyPr>
          <a:lstStyle/>
          <a:p>
            <a:pPr/>
          </a:p>
        </p:txBody>
      </p:sp>
      <p:sp>
        <p:nvSpPr>
          <p:cNvPr id="71" name="Title Text"/>
          <p:cNvSpPr txBox="1"/>
          <p:nvPr>
            <p:ph type="title"/>
          </p:nvPr>
        </p:nvSpPr>
        <p:spPr>
          <a:xfrm>
            <a:off x="571500" y="330200"/>
            <a:ext cx="5080000" cy="1397000"/>
          </a:xfrm>
          <a:prstGeom prst="rect">
            <a:avLst/>
          </a:prstGeom>
        </p:spPr>
        <p:txBody>
          <a:bodyPr/>
          <a:lstStyle/>
          <a:p>
            <a:pPr/>
            <a:r>
              <a:t>Title Text</a:t>
            </a:r>
          </a:p>
        </p:txBody>
      </p:sp>
      <p:sp>
        <p:nvSpPr>
          <p:cNvPr id="72" name="Body Level One…"/>
          <p:cNvSpPr txBox="1"/>
          <p:nvPr>
            <p:ph type="body" sz="half" idx="1"/>
          </p:nvPr>
        </p:nvSpPr>
        <p:spPr>
          <a:xfrm>
            <a:off x="571500" y="2222500"/>
            <a:ext cx="5080000" cy="6667500"/>
          </a:xfrm>
          <a:prstGeom prst="rect">
            <a:avLst/>
          </a:prstGeom>
        </p:spPr>
        <p:txBody>
          <a:bodyPr/>
          <a:lstStyle>
            <a:lvl1pPr marL="330200" indent="-330200">
              <a:spcBef>
                <a:spcPts val="3000"/>
              </a:spcBef>
              <a:defRPr sz="2600">
                <a:latin typeface="+mn-lt"/>
                <a:ea typeface="+mn-ea"/>
                <a:cs typeface="+mn-cs"/>
                <a:sym typeface="Helvetica Neue"/>
              </a:defRPr>
            </a:lvl1pPr>
            <a:lvl2pPr marL="660400" indent="-330200">
              <a:spcBef>
                <a:spcPts val="3000"/>
              </a:spcBef>
              <a:defRPr sz="2600">
                <a:latin typeface="+mn-lt"/>
                <a:ea typeface="+mn-ea"/>
                <a:cs typeface="+mn-cs"/>
                <a:sym typeface="Helvetica Neue"/>
              </a:defRPr>
            </a:lvl2pPr>
            <a:lvl3pPr marL="990600" indent="-330200">
              <a:spcBef>
                <a:spcPts val="3000"/>
              </a:spcBef>
              <a:defRPr sz="2600">
                <a:latin typeface="+mn-lt"/>
                <a:ea typeface="+mn-ea"/>
                <a:cs typeface="+mn-cs"/>
                <a:sym typeface="Helvetica Neue"/>
              </a:defRPr>
            </a:lvl3pPr>
            <a:lvl4pPr marL="1320800" indent="-330200">
              <a:spcBef>
                <a:spcPts val="3000"/>
              </a:spcBef>
              <a:defRPr sz="2600">
                <a:latin typeface="+mn-lt"/>
                <a:ea typeface="+mn-ea"/>
                <a:cs typeface="+mn-cs"/>
                <a:sym typeface="Helvetica Neue"/>
              </a:defRPr>
            </a:lvl4pPr>
            <a:lvl5pPr marL="1651000" indent="-330200">
              <a:spcBef>
                <a:spcPts val="3000"/>
              </a:spcBef>
              <a:defRPr sz="2600">
                <a:latin typeface="+mn-lt"/>
                <a:ea typeface="+mn-ea"/>
                <a:cs typeface="+mn-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73" name="Slide Number"/>
          <p:cNvSpPr txBox="1"/>
          <p:nvPr>
            <p:ph type="sldNum" sz="quarter" idx="2"/>
          </p:nvPr>
        </p:nvSpPr>
        <p:spPr>
          <a:xfrm>
            <a:off x="510743" y="9199778"/>
            <a:ext cx="312014" cy="299822"/>
          </a:xfrm>
          <a:prstGeom prst="rect">
            <a:avLst/>
          </a:prstGeom>
        </p:spPr>
        <p:txBody>
          <a:bodyPr/>
          <a:lstStyle>
            <a:lvl1pPr algn="l"/>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spTree>
      <p:nvGrpSpPr>
        <p:cNvPr id="1" name=""/>
        <p:cNvGrpSpPr/>
        <p:nvPr/>
      </p:nvGrpSpPr>
      <p:grpSpPr>
        <a:xfrm>
          <a:off x="0" y="0"/>
          <a:ext cx="0" cy="0"/>
          <a:chOff x="0" y="0"/>
          <a:chExt cx="0" cy="0"/>
        </a:xfrm>
      </p:grpSpPr>
      <p:sp>
        <p:nvSpPr>
          <p:cNvPr id="80" name="Body Level One…"/>
          <p:cNvSpPr txBox="1"/>
          <p:nvPr>
            <p:ph type="body" idx="1"/>
          </p:nvPr>
        </p:nvSpPr>
        <p:spPr>
          <a:xfrm>
            <a:off x="889000" y="889000"/>
            <a:ext cx="11214100" cy="79629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spTree>
      <p:nvGrpSpPr>
        <p:cNvPr id="1" name=""/>
        <p:cNvGrpSpPr/>
        <p:nvPr/>
      </p:nvGrpSpPr>
      <p:grpSpPr>
        <a:xfrm>
          <a:off x="0" y="0"/>
          <a:ext cx="0" cy="0"/>
          <a:chOff x="0" y="0"/>
          <a:chExt cx="0" cy="0"/>
        </a:xfrm>
      </p:grpSpPr>
      <p:sp>
        <p:nvSpPr>
          <p:cNvPr id="88" name="Line"/>
          <p:cNvSpPr/>
          <p:nvPr/>
        </p:nvSpPr>
        <p:spPr>
          <a:xfrm flipH="1">
            <a:off x="9055097" y="507999"/>
            <a:ext cx="128" cy="7975634"/>
          </a:xfrm>
          <a:prstGeom prst="line">
            <a:avLst/>
          </a:prstGeom>
          <a:ln w="12700">
            <a:solidFill>
              <a:srgbClr val="9A9A9A"/>
            </a:solidFill>
            <a:miter lim="400000"/>
          </a:ln>
        </p:spPr>
        <p:txBody>
          <a:bodyPr lIns="45718" tIns="45718" rIns="45718" bIns="45718"/>
          <a:lstStyle/>
          <a:p>
            <a:pPr/>
          </a:p>
        </p:txBody>
      </p:sp>
      <p:sp>
        <p:nvSpPr>
          <p:cNvPr id="89" name="Line"/>
          <p:cNvSpPr/>
          <p:nvPr/>
        </p:nvSpPr>
        <p:spPr>
          <a:xfrm>
            <a:off x="9055096" y="4464050"/>
            <a:ext cx="3448504" cy="59"/>
          </a:xfrm>
          <a:prstGeom prst="line">
            <a:avLst/>
          </a:prstGeom>
          <a:ln w="12700">
            <a:solidFill>
              <a:srgbClr val="9A9A9A"/>
            </a:solidFill>
            <a:miter lim="400000"/>
          </a:ln>
        </p:spPr>
        <p:txBody>
          <a:bodyPr lIns="45718" tIns="45718" rIns="45718" bIns="45718"/>
          <a:lstStyle/>
          <a:p>
            <a:pPr/>
          </a:p>
        </p:txBody>
      </p:sp>
      <p:sp>
        <p:nvSpPr>
          <p:cNvPr id="90" name="Image"/>
          <p:cNvSpPr/>
          <p:nvPr>
            <p:ph type="pic" sz="quarter" idx="13"/>
          </p:nvPr>
        </p:nvSpPr>
        <p:spPr>
          <a:xfrm>
            <a:off x="9220200" y="4622800"/>
            <a:ext cx="3276600" cy="3860800"/>
          </a:xfrm>
          <a:prstGeom prst="rect">
            <a:avLst/>
          </a:prstGeom>
        </p:spPr>
        <p:txBody>
          <a:bodyPr lIns="91439" tIns="45719" rIns="91439" bIns="45719">
            <a:noAutofit/>
          </a:bodyPr>
          <a:lstStyle/>
          <a:p>
            <a:pPr/>
          </a:p>
        </p:txBody>
      </p:sp>
      <p:sp>
        <p:nvSpPr>
          <p:cNvPr id="91" name="Image"/>
          <p:cNvSpPr/>
          <p:nvPr>
            <p:ph type="pic" sz="quarter" idx="14"/>
          </p:nvPr>
        </p:nvSpPr>
        <p:spPr>
          <a:xfrm>
            <a:off x="9220200" y="508000"/>
            <a:ext cx="3276600" cy="3797300"/>
          </a:xfrm>
          <a:prstGeom prst="rect">
            <a:avLst/>
          </a:prstGeom>
        </p:spPr>
        <p:txBody>
          <a:bodyPr lIns="91439" tIns="45719" rIns="91439" bIns="45719">
            <a:noAutofit/>
          </a:bodyPr>
          <a:lstStyle/>
          <a:p>
            <a:pPr/>
          </a:p>
        </p:txBody>
      </p:sp>
      <p:sp>
        <p:nvSpPr>
          <p:cNvPr id="92" name="Image"/>
          <p:cNvSpPr/>
          <p:nvPr>
            <p:ph type="pic" idx="15"/>
          </p:nvPr>
        </p:nvSpPr>
        <p:spPr>
          <a:xfrm>
            <a:off x="520700" y="508000"/>
            <a:ext cx="8369300" cy="7975600"/>
          </a:xfrm>
          <a:prstGeom prst="rect">
            <a:avLst/>
          </a:prstGeom>
        </p:spPr>
        <p:txBody>
          <a:bodyPr lIns="91439" tIns="45719" rIns="91439" bIns="45719">
            <a:noAutofit/>
          </a:bodyPr>
          <a:lstStyle/>
          <a:p>
            <a:pPr/>
          </a:p>
        </p:txBody>
      </p:sp>
      <p:sp>
        <p:nvSpPr>
          <p:cNvPr id="93" name="Body Level One…"/>
          <p:cNvSpPr txBox="1"/>
          <p:nvPr>
            <p:ph type="body" sz="quarter" idx="1"/>
          </p:nvPr>
        </p:nvSpPr>
        <p:spPr>
          <a:xfrm>
            <a:off x="520700" y="8661400"/>
            <a:ext cx="8369300" cy="939800"/>
          </a:xfrm>
          <a:prstGeom prst="rect">
            <a:avLst/>
          </a:prstGeom>
        </p:spPr>
        <p:txBody>
          <a:bodyPr/>
          <a:lstStyle>
            <a:lvl1pPr marL="0" indent="0">
              <a:spcBef>
                <a:spcPts val="0"/>
              </a:spcBef>
              <a:buSzTx/>
              <a:buFontTx/>
              <a:buNone/>
              <a:defRPr sz="2600">
                <a:latin typeface="+mn-lt"/>
                <a:ea typeface="+mn-ea"/>
                <a:cs typeface="+mn-cs"/>
                <a:sym typeface="Helvetica Neue"/>
              </a:defRPr>
            </a:lvl1pPr>
            <a:lvl2pPr marL="0" indent="0">
              <a:spcBef>
                <a:spcPts val="0"/>
              </a:spcBef>
              <a:buSzTx/>
              <a:buFontTx/>
              <a:buNone/>
              <a:defRPr sz="2600">
                <a:latin typeface="+mn-lt"/>
                <a:ea typeface="+mn-ea"/>
                <a:cs typeface="+mn-cs"/>
                <a:sym typeface="Helvetica Neue"/>
              </a:defRPr>
            </a:lvl2pPr>
            <a:lvl3pPr marL="0" indent="0">
              <a:spcBef>
                <a:spcPts val="0"/>
              </a:spcBef>
              <a:buSzTx/>
              <a:buFontTx/>
              <a:buNone/>
              <a:defRPr sz="2600">
                <a:latin typeface="+mn-lt"/>
                <a:ea typeface="+mn-ea"/>
                <a:cs typeface="+mn-cs"/>
                <a:sym typeface="Helvetica Neue"/>
              </a:defRPr>
            </a:lvl3pPr>
            <a:lvl4pPr marL="0" indent="0">
              <a:spcBef>
                <a:spcPts val="0"/>
              </a:spcBef>
              <a:buSzTx/>
              <a:buFontTx/>
              <a:buNone/>
              <a:defRPr sz="2600">
                <a:latin typeface="+mn-lt"/>
                <a:ea typeface="+mn-ea"/>
                <a:cs typeface="+mn-cs"/>
                <a:sym typeface="Helvetica Neue"/>
              </a:defRPr>
            </a:lvl4pPr>
            <a:lvl5pPr marL="0" indent="0">
              <a:spcBef>
                <a:spcPts val="0"/>
              </a:spcBef>
              <a:buSzTx/>
              <a:buFontTx/>
              <a:buNone/>
              <a:defRPr sz="2600">
                <a:latin typeface="+mn-lt"/>
                <a:ea typeface="+mn-ea"/>
                <a:cs typeface="+mn-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a:off x="571500" y="1968501"/>
            <a:ext cx="11868106" cy="127"/>
          </a:xfrm>
          <a:prstGeom prst="line">
            <a:avLst/>
          </a:prstGeom>
          <a:ln w="12700">
            <a:solidFill>
              <a:srgbClr val="9A9A9A"/>
            </a:solidFill>
            <a:miter lim="400000"/>
          </a:ln>
        </p:spPr>
        <p:txBody>
          <a:bodyPr lIns="45718" tIns="45718" rIns="45718" bIns="45718"/>
          <a:lstStyle/>
          <a:p>
            <a:pPr/>
          </a:p>
        </p:txBody>
      </p:sp>
      <p:sp>
        <p:nvSpPr>
          <p:cNvPr id="3" name="Title Text"/>
          <p:cNvSpPr txBox="1"/>
          <p:nvPr>
            <p:ph type="title"/>
          </p:nvPr>
        </p:nvSpPr>
        <p:spPr>
          <a:xfrm>
            <a:off x="571500" y="330200"/>
            <a:ext cx="11861800" cy="1397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Title Text</a:t>
            </a:r>
          </a:p>
        </p:txBody>
      </p:sp>
      <p:sp>
        <p:nvSpPr>
          <p:cNvPr id="4" name="Body Level One…"/>
          <p:cNvSpPr txBox="1"/>
          <p:nvPr>
            <p:ph type="body" idx="1"/>
          </p:nvPr>
        </p:nvSpPr>
        <p:spPr>
          <a:xfrm>
            <a:off x="571500" y="2222500"/>
            <a:ext cx="11861800" cy="6667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268202" y="9199778"/>
            <a:ext cx="312014" cy="299822"/>
          </a:xfrm>
          <a:prstGeom prst="rect">
            <a:avLst/>
          </a:prstGeom>
          <a:ln w="12700">
            <a:miter lim="400000"/>
          </a:ln>
        </p:spPr>
        <p:txBody>
          <a:bodyPr wrap="none" lIns="50800" tIns="50800" rIns="50800" bIns="50800" anchor="b">
            <a:spAutoFit/>
          </a:bodyPr>
          <a:lstStyle>
            <a:lvl1pPr algn="r">
              <a:defRPr sz="1400">
                <a:latin typeface="+mn-lt"/>
                <a:ea typeface="+mn-ea"/>
                <a:cs typeface="+mn-cs"/>
                <a:sym typeface="Helvetica Neue"/>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Helvetica Neue Light"/>
          <a:ea typeface="Helvetica Neue Light"/>
          <a:cs typeface="Helvetica Neue Light"/>
          <a:sym typeface="Helvetica Neue Light"/>
        </a:defRPr>
      </a:lvl1pPr>
      <a:lvl2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Helvetica Neue Light"/>
          <a:ea typeface="Helvetica Neue Light"/>
          <a:cs typeface="Helvetica Neue Light"/>
          <a:sym typeface="Helvetica Neue Light"/>
        </a:defRPr>
      </a:lvl2pPr>
      <a:lvl3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Helvetica Neue Light"/>
          <a:ea typeface="Helvetica Neue Light"/>
          <a:cs typeface="Helvetica Neue Light"/>
          <a:sym typeface="Helvetica Neue Light"/>
        </a:defRPr>
      </a:lvl3pPr>
      <a:lvl4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Helvetica Neue Light"/>
          <a:ea typeface="Helvetica Neue Light"/>
          <a:cs typeface="Helvetica Neue Light"/>
          <a:sym typeface="Helvetica Neue Light"/>
        </a:defRPr>
      </a:lvl4pPr>
      <a:lvl5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Helvetica Neue Light"/>
          <a:ea typeface="Helvetica Neue Light"/>
          <a:cs typeface="Helvetica Neue Light"/>
          <a:sym typeface="Helvetica Neue Light"/>
        </a:defRPr>
      </a:lvl5pPr>
      <a:lvl6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Helvetica Neue Light"/>
          <a:ea typeface="Helvetica Neue Light"/>
          <a:cs typeface="Helvetica Neue Light"/>
          <a:sym typeface="Helvetica Neue Light"/>
        </a:defRPr>
      </a:lvl6pPr>
      <a:lvl7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Helvetica Neue Light"/>
          <a:ea typeface="Helvetica Neue Light"/>
          <a:cs typeface="Helvetica Neue Light"/>
          <a:sym typeface="Helvetica Neue Light"/>
        </a:defRPr>
      </a:lvl7pPr>
      <a:lvl8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Helvetica Neue Light"/>
          <a:ea typeface="Helvetica Neue Light"/>
          <a:cs typeface="Helvetica Neue Light"/>
          <a:sym typeface="Helvetica Neue Light"/>
        </a:defRPr>
      </a:lvl8pPr>
      <a:lvl9pPr marL="0" marR="0" indent="0" algn="l" defTabSz="584200" rtl="0" latinLnBrk="0">
        <a:lnSpc>
          <a:spcPct val="100000"/>
        </a:lnSpc>
        <a:spcBef>
          <a:spcPts val="0"/>
        </a:spcBef>
        <a:spcAft>
          <a:spcPts val="0"/>
        </a:spcAft>
        <a:buClrTx/>
        <a:buSzTx/>
        <a:buFontTx/>
        <a:buNone/>
        <a:tabLst/>
        <a:defRPr b="0" baseline="0" cap="none" i="0" spc="0" strike="noStrike" sz="4200" u="none">
          <a:ln>
            <a:noFill/>
          </a:ln>
          <a:solidFill>
            <a:srgbClr val="000000"/>
          </a:solidFill>
          <a:uFillTx/>
          <a:latin typeface="Helvetica Neue Light"/>
          <a:ea typeface="Helvetica Neue Light"/>
          <a:cs typeface="Helvetica Neue Light"/>
          <a:sym typeface="Helvetica Neue Light"/>
        </a:defRPr>
      </a:lvl9pPr>
    </p:titleStyle>
    <p:bodyStyle>
      <a:lvl1pPr marL="4572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Helvetica Neue Light"/>
          <a:ea typeface="Helvetica Neue Light"/>
          <a:cs typeface="Helvetica Neue Light"/>
          <a:sym typeface="Helvetica Neue Light"/>
        </a:defRPr>
      </a:lvl1pPr>
      <a:lvl2pPr marL="9144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Helvetica Neue Light"/>
          <a:ea typeface="Helvetica Neue Light"/>
          <a:cs typeface="Helvetica Neue Light"/>
          <a:sym typeface="Helvetica Neue Light"/>
        </a:defRPr>
      </a:lvl2pPr>
      <a:lvl3pPr marL="13716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Helvetica Neue Light"/>
          <a:ea typeface="Helvetica Neue Light"/>
          <a:cs typeface="Helvetica Neue Light"/>
          <a:sym typeface="Helvetica Neue Light"/>
        </a:defRPr>
      </a:lvl3pPr>
      <a:lvl4pPr marL="18288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Helvetica Neue Light"/>
          <a:ea typeface="Helvetica Neue Light"/>
          <a:cs typeface="Helvetica Neue Light"/>
          <a:sym typeface="Helvetica Neue Light"/>
        </a:defRPr>
      </a:lvl4pPr>
      <a:lvl5pPr marL="22860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Helvetica Neue Light"/>
          <a:ea typeface="Helvetica Neue Light"/>
          <a:cs typeface="Helvetica Neue Light"/>
          <a:sym typeface="Helvetica Neue Light"/>
        </a:defRPr>
      </a:lvl5pPr>
      <a:lvl6pPr marL="27432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Helvetica Neue Light"/>
          <a:ea typeface="Helvetica Neue Light"/>
          <a:cs typeface="Helvetica Neue Light"/>
          <a:sym typeface="Helvetica Neue Light"/>
        </a:defRPr>
      </a:lvl6pPr>
      <a:lvl7pPr marL="32004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Helvetica Neue Light"/>
          <a:ea typeface="Helvetica Neue Light"/>
          <a:cs typeface="Helvetica Neue Light"/>
          <a:sym typeface="Helvetica Neue Light"/>
        </a:defRPr>
      </a:lvl7pPr>
      <a:lvl8pPr marL="36576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Helvetica Neue Light"/>
          <a:ea typeface="Helvetica Neue Light"/>
          <a:cs typeface="Helvetica Neue Light"/>
          <a:sym typeface="Helvetica Neue Light"/>
        </a:defRPr>
      </a:lvl8pPr>
      <a:lvl9pPr marL="4114800" marR="0" indent="-457200" algn="l" defTabSz="584200" rtl="0" latinLnBrk="0">
        <a:lnSpc>
          <a:spcPct val="100000"/>
        </a:lnSpc>
        <a:spcBef>
          <a:spcPts val="4200"/>
        </a:spcBef>
        <a:spcAft>
          <a:spcPts val="0"/>
        </a:spcAft>
        <a:buClrTx/>
        <a:buSzPct val="75000"/>
        <a:buFont typeface="Helvetica Neue"/>
        <a:buChar char="•"/>
        <a:tabLst/>
        <a:defRPr b="0" baseline="0" cap="none" i="0" spc="0" strike="noStrike" sz="3600" u="none">
          <a:ln>
            <a:noFill/>
          </a:ln>
          <a:solidFill>
            <a:srgbClr val="747474"/>
          </a:solidFill>
          <a:uFillTx/>
          <a:latin typeface="Helvetica Neue Light"/>
          <a:ea typeface="Helvetica Neue Light"/>
          <a:cs typeface="Helvetica Neue Light"/>
          <a:sym typeface="Helvetica Neue Light"/>
        </a:defRPr>
      </a:lvl9pPr>
    </p:bodyStyle>
    <p:otherStyle>
      <a:lvl1pPr marL="0" marR="0" indent="0" algn="r" defTabSz="584200" rtl="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1pPr>
      <a:lvl2pPr marL="0" marR="0" indent="0" algn="r" defTabSz="584200" rtl="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2pPr>
      <a:lvl3pPr marL="0" marR="0" indent="0" algn="r" defTabSz="584200" rtl="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3pPr>
      <a:lvl4pPr marL="0" marR="0" indent="0" algn="r" defTabSz="584200" rtl="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4pPr>
      <a:lvl5pPr marL="0" marR="0" indent="0" algn="r" defTabSz="584200" rtl="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5pPr>
      <a:lvl6pPr marL="0" marR="0" indent="0" algn="r" defTabSz="584200" rtl="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6pPr>
      <a:lvl7pPr marL="0" marR="0" indent="0" algn="r" defTabSz="584200" rtl="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7pPr>
      <a:lvl8pPr marL="0" marR="0" indent="0" algn="r" defTabSz="584200" rtl="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8pPr>
      <a:lvl9pPr marL="0" marR="0" indent="0" algn="r" defTabSz="584200" rtl="0" latinLnBrk="0">
        <a:lnSpc>
          <a:spcPct val="100000"/>
        </a:lnSpc>
        <a:spcBef>
          <a:spcPts val="0"/>
        </a:spcBef>
        <a:spcAft>
          <a:spcPts val="0"/>
        </a:spcAft>
        <a:buClrTx/>
        <a:buSzTx/>
        <a:buFontTx/>
        <a:buNone/>
        <a:tabLst/>
        <a:defRPr b="0" baseline="0" cap="none" i="0" spc="0" strike="noStrike" sz="1400" u="none">
          <a:ln>
            <a:noFill/>
          </a:ln>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hyperlink" Target="mailto:jimajames@icloud.com"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7.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hart" Target="../charts/chart1.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3.jpeg"/></Relationships>

</file>

<file path=ppt/slides/_rels/slide3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mailto:jimajames@icloud.com" TargetMode="External"/><Relationship Id="rId3" Type="http://schemas.openxmlformats.org/officeDocument/2006/relationships/hyperlink" Target="mailto:omnivic@gmail.com" TargetMode="External"/><Relationship Id="rId4" Type="http://schemas.openxmlformats.org/officeDocument/2006/relationships/hyperlink" Target="mailto:rob@thaxra.com" TargetMode="External"/><Relationship Id="rId5" Type="http://schemas.openxmlformats.org/officeDocument/2006/relationships/hyperlink" Target="mailto:michael_christiansen@wab.edu" TargetMode="External"/><Relationship Id="rId6" Type="http://schemas.openxmlformats.org/officeDocument/2006/relationships/hyperlink" Target="http://china.com"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eg"/><Relationship Id="rId3" Type="http://schemas.openxmlformats.org/officeDocument/2006/relationships/image" Target="../media/image5.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WAB Tiger Commerce"/>
          <p:cNvSpPr txBox="1"/>
          <p:nvPr>
            <p:ph type="ctrTitle"/>
          </p:nvPr>
        </p:nvSpPr>
        <p:spPr>
          <a:prstGeom prst="rect">
            <a:avLst/>
          </a:prstGeom>
        </p:spPr>
        <p:txBody>
          <a:bodyPr/>
          <a:lstStyle/>
          <a:p>
            <a:pPr/>
            <a:r>
              <a:t> WAB Tiger Commerce </a:t>
            </a:r>
          </a:p>
        </p:txBody>
      </p:sp>
      <p:sp>
        <p:nvSpPr>
          <p:cNvPr id="128" name="WAB DAD|Link Project 2018/19"/>
          <p:cNvSpPr txBox="1"/>
          <p:nvPr>
            <p:ph type="subTitle" sz="quarter" idx="1"/>
          </p:nvPr>
        </p:nvSpPr>
        <p:spPr>
          <a:xfrm>
            <a:off x="2382004" y="5003929"/>
            <a:ext cx="11861801" cy="1016001"/>
          </a:xfrm>
          <a:prstGeom prst="rect">
            <a:avLst/>
          </a:prstGeom>
        </p:spPr>
        <p:txBody>
          <a:bodyPr/>
          <a:lstStyle/>
          <a:p>
            <a:pPr/>
            <a:r>
              <a:t>WAB DAD|</a:t>
            </a:r>
            <a:r>
              <a:t> Parent </a:t>
            </a:r>
            <a:r>
              <a:t>Link Project 2018/19</a:t>
            </a:r>
          </a:p>
        </p:txBody>
      </p:sp>
      <p:pic>
        <p:nvPicPr>
          <p:cNvPr id="129" name="Screen Shot 2018-08-24 at 17.12.54.png" descr="Screen Shot 2018-08-24 at 17.12.54.png"/>
          <p:cNvPicPr>
            <a:picLocks noChangeAspect="1"/>
          </p:cNvPicPr>
          <p:nvPr/>
        </p:nvPicPr>
        <p:blipFill>
          <a:blip r:embed="rId2">
            <a:extLst/>
          </a:blip>
          <a:stretch>
            <a:fillRect/>
          </a:stretch>
        </p:blipFill>
        <p:spPr>
          <a:xfrm>
            <a:off x="705604" y="685798"/>
            <a:ext cx="7150105" cy="1270002"/>
          </a:xfrm>
          <a:prstGeom prst="rect">
            <a:avLst/>
          </a:prstGeom>
          <a:ln w="12700">
            <a:miter lim="400000"/>
          </a:ln>
        </p:spPr>
      </p:pic>
      <p:sp>
        <p:nvSpPr>
          <p:cNvPr id="130" name="Jim James…"/>
          <p:cNvSpPr txBox="1"/>
          <p:nvPr/>
        </p:nvSpPr>
        <p:spPr>
          <a:xfrm>
            <a:off x="829336" y="7244345"/>
            <a:ext cx="3101646" cy="8293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400">
                <a:latin typeface="Helvetica Neue Light"/>
                <a:ea typeface="Helvetica Neue Light"/>
                <a:cs typeface="Helvetica Neue Light"/>
                <a:sym typeface="Helvetica Neue Light"/>
              </a:defRPr>
            </a:pPr>
            <a:r>
              <a:t>Jim James</a:t>
            </a:r>
          </a:p>
          <a:p>
            <a:pPr algn="l">
              <a:defRPr sz="2400" u="sng">
                <a:solidFill>
                  <a:srgbClr val="0000FF"/>
                </a:solidFill>
                <a:uFill>
                  <a:solidFill>
                    <a:srgbClr val="0000FF"/>
                  </a:solidFill>
                </a:uFill>
                <a:latin typeface="Helvetica Neue Light"/>
                <a:ea typeface="Helvetica Neue Light"/>
                <a:cs typeface="Helvetica Neue Light"/>
                <a:sym typeface="Helvetica Neue Light"/>
              </a:defRPr>
            </a:pPr>
            <a:r>
              <a:rPr>
                <a:hlinkClick r:id="rId3" invalidUrl="" action="" tgtFrame="" tooltip="" history="1" highlightClick="0" endSnd="0"/>
              </a:rPr>
              <a:t>jimajames@icloud.com</a:t>
            </a:r>
          </a:p>
        </p:txBody>
      </p:sp>
      <p:sp>
        <p:nvSpPr>
          <p:cNvPr id="131" name="Issue: 28.08.2018"/>
          <p:cNvSpPr txBox="1"/>
          <p:nvPr/>
        </p:nvSpPr>
        <p:spPr>
          <a:xfrm>
            <a:off x="831142" y="8274715"/>
            <a:ext cx="2424939" cy="3990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000">
                <a:latin typeface="Helvetica Neue Light"/>
                <a:ea typeface="Helvetica Neue Light"/>
                <a:cs typeface="Helvetica Neue Light"/>
                <a:sym typeface="Helvetica Neue Light"/>
              </a:defRPr>
            </a:pPr>
            <a:r>
              <a:t>Issue: </a:t>
            </a:r>
            <a:r>
              <a:t>12</a:t>
            </a:r>
            <a:r>
              <a:t>.0</a:t>
            </a:r>
            <a:r>
              <a:t>9</a:t>
            </a:r>
            <a:r>
              <a:t>.2018</a:t>
            </a:r>
            <a:r>
              <a:t> v5</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The potential market"/>
          <p:cNvSpPr txBox="1"/>
          <p:nvPr>
            <p:ph type="title"/>
          </p:nvPr>
        </p:nvSpPr>
        <p:spPr>
          <a:prstGeom prst="rect">
            <a:avLst/>
          </a:prstGeom>
        </p:spPr>
        <p:txBody>
          <a:bodyPr/>
          <a:lstStyle/>
          <a:p>
            <a:pPr/>
            <a:r>
              <a:t>Target audience</a:t>
            </a:r>
          </a:p>
        </p:txBody>
      </p:sp>
      <p:sp>
        <p:nvSpPr>
          <p:cNvPr id="166" name="Potential WAB market for merchandise:"/>
          <p:cNvSpPr txBox="1"/>
          <p:nvPr/>
        </p:nvSpPr>
        <p:spPr>
          <a:xfrm>
            <a:off x="555452" y="3160283"/>
            <a:ext cx="9094624"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a:solidFill>
                  <a:srgbClr val="FFFFFF"/>
                </a:solidFill>
                <a:latin typeface="Helvetica Neue Light"/>
                <a:ea typeface="Helvetica Neue Light"/>
                <a:cs typeface="Helvetica Neue Light"/>
                <a:sym typeface="Helvetica Neue Light"/>
              </a:defRPr>
            </a:pPr>
            <a:r>
              <a:t>Potential market for </a:t>
            </a:r>
            <a:r>
              <a:t>WAB Tiger </a:t>
            </a:r>
            <a:r>
              <a:t>merchandise: </a:t>
            </a:r>
          </a:p>
        </p:txBody>
      </p:sp>
      <p:sp>
        <p:nvSpPr>
          <p:cNvPr id="167" name="Current students &amp; parents…"/>
          <p:cNvSpPr txBox="1"/>
          <p:nvPr/>
        </p:nvSpPr>
        <p:spPr>
          <a:xfrm>
            <a:off x="689112" y="2442260"/>
            <a:ext cx="11357114" cy="58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3200">
                <a:solidFill>
                  <a:srgbClr val="676767"/>
                </a:solidFill>
              </a:defRPr>
            </a:pPr>
            <a:r>
              <a:t>The 5</a:t>
            </a:r>
            <a:r>
              <a:t>,</a:t>
            </a:r>
            <a:r>
              <a:t>000+ WAB Alumni Network</a:t>
            </a:r>
            <a:r>
              <a:t> (students &amp; parents)</a:t>
            </a:r>
          </a:p>
        </p:txBody>
      </p:sp>
      <p:pic>
        <p:nvPicPr>
          <p:cNvPr id="168" name="Screen Shot 2018-08-28 at 18.02.01.png" descr="Screen Shot 2018-08-28 at 18.02.01.png"/>
          <p:cNvPicPr>
            <a:picLocks noChangeAspect="1"/>
          </p:cNvPicPr>
          <p:nvPr/>
        </p:nvPicPr>
        <p:blipFill>
          <a:blip r:embed="rId2">
            <a:extLst/>
          </a:blip>
          <a:stretch>
            <a:fillRect/>
          </a:stretch>
        </p:blipFill>
        <p:spPr>
          <a:xfrm>
            <a:off x="689112" y="3722249"/>
            <a:ext cx="10071653" cy="5093234"/>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0" name="Screen Shot 2018-08-24 at 17.13.15.png" descr="Screen Shot 2018-08-24 at 17.13.15.png"/>
          <p:cNvPicPr>
            <a:picLocks noChangeAspect="1"/>
          </p:cNvPicPr>
          <p:nvPr>
            <p:ph type="pic" idx="13"/>
          </p:nvPr>
        </p:nvPicPr>
        <p:blipFill>
          <a:blip r:embed="rId2">
            <a:extLst/>
          </a:blip>
          <a:srcRect l="5558" t="0" r="5557" b="0"/>
          <a:stretch>
            <a:fillRect/>
          </a:stretch>
        </p:blipFill>
        <p:spPr>
          <a:xfrm>
            <a:off x="1205946" y="1434548"/>
            <a:ext cx="10874525" cy="6350553"/>
          </a:xfrm>
          <a:prstGeom prst="rect">
            <a:avLst/>
          </a:prstGeom>
        </p:spPr>
      </p:pic>
      <p:sp>
        <p:nvSpPr>
          <p:cNvPr id="171" name="Easy to find the shop"/>
          <p:cNvSpPr txBox="1"/>
          <p:nvPr>
            <p:ph type="title"/>
          </p:nvPr>
        </p:nvSpPr>
        <p:spPr>
          <a:prstGeom prst="rect">
            <a:avLst/>
          </a:prstGeom>
        </p:spPr>
        <p:txBody>
          <a:bodyPr/>
          <a:lstStyle/>
          <a:p>
            <a:pPr/>
            <a:r>
              <a:t>Easy to find the shop</a:t>
            </a:r>
          </a:p>
        </p:txBody>
      </p:sp>
      <p:sp>
        <p:nvSpPr>
          <p:cNvPr id="172" name="Can link to on-line store"/>
          <p:cNvSpPr txBox="1"/>
          <p:nvPr>
            <p:ph type="body" sz="quarter" idx="1"/>
          </p:nvPr>
        </p:nvSpPr>
        <p:spPr>
          <a:prstGeom prst="rect">
            <a:avLst/>
          </a:prstGeom>
        </p:spPr>
        <p:txBody>
          <a:bodyPr/>
          <a:lstStyle/>
          <a:p>
            <a:pPr/>
            <a:r>
              <a:t>Can link to on-line store</a:t>
            </a:r>
          </a:p>
        </p:txBody>
      </p:sp>
      <p:grpSp>
        <p:nvGrpSpPr>
          <p:cNvPr id="176" name="Group"/>
          <p:cNvGrpSpPr/>
          <p:nvPr/>
        </p:nvGrpSpPr>
        <p:grpSpPr>
          <a:xfrm>
            <a:off x="6321287" y="6277169"/>
            <a:ext cx="2093843" cy="618933"/>
            <a:chOff x="0" y="0"/>
            <a:chExt cx="2093842" cy="618931"/>
          </a:xfrm>
        </p:grpSpPr>
        <p:sp>
          <p:nvSpPr>
            <p:cNvPr id="173" name="Rectangle"/>
            <p:cNvSpPr/>
            <p:nvPr/>
          </p:nvSpPr>
          <p:spPr>
            <a:xfrm>
              <a:off x="17503" y="0"/>
              <a:ext cx="2076340" cy="618932"/>
            </a:xfrm>
            <a:prstGeom prst="rect">
              <a:avLst/>
            </a:prstGeom>
            <a:solidFill>
              <a:srgbClr val="00B0F0"/>
            </a:solidFill>
            <a:ln w="12700" cap="flat">
              <a:noFill/>
              <a:miter lim="400000"/>
            </a:ln>
            <a:effectLst/>
          </p:spPr>
          <p:txBody>
            <a:bodyPr wrap="square" lIns="50800" tIns="50800" rIns="50800" bIns="50800" numCol="1" anchor="ctr">
              <a:noAutofit/>
            </a:bodyPr>
            <a:lstStyle/>
            <a:p>
              <a:pPr>
                <a:defRPr>
                  <a:solidFill>
                    <a:srgbClr val="FFFFFF"/>
                  </a:solidFill>
                  <a:latin typeface="Helvetica Neue Light"/>
                  <a:ea typeface="Helvetica Neue Light"/>
                  <a:cs typeface="Helvetica Neue Light"/>
                  <a:sym typeface="Helvetica Neue Light"/>
                </a:defRPr>
              </a:pPr>
            </a:p>
          </p:txBody>
        </p:sp>
        <p:sp>
          <p:nvSpPr>
            <p:cNvPr id="174" name="Buy things"/>
            <p:cNvSpPr txBox="1"/>
            <p:nvPr/>
          </p:nvSpPr>
          <p:spPr>
            <a:xfrm>
              <a:off x="0" y="80863"/>
              <a:ext cx="1354200" cy="355601"/>
            </a:xfrm>
            <a:prstGeom prst="rect">
              <a:avLst/>
            </a:prstGeom>
            <a:solidFill>
              <a:srgbClr val="00B0F0"/>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400">
                  <a:solidFill>
                    <a:srgbClr val="FFFFFF"/>
                  </a:solidFill>
                  <a:latin typeface="PingFang TC Semibold"/>
                  <a:ea typeface="PingFang TC Semibold"/>
                  <a:cs typeface="PingFang TC Semibold"/>
                  <a:sym typeface="PingFang TC Semibold"/>
                </a:defRPr>
              </a:lvl1pPr>
            </a:lstStyle>
            <a:p>
              <a:pPr/>
              <a:r>
                <a:t>Buy things</a:t>
              </a:r>
            </a:p>
          </p:txBody>
        </p:sp>
        <p:sp>
          <p:nvSpPr>
            <p:cNvPr id="175" name="Line"/>
            <p:cNvSpPr/>
            <p:nvPr/>
          </p:nvSpPr>
          <p:spPr>
            <a:xfrm flipV="1">
              <a:off x="17503" y="12699"/>
              <a:ext cx="2023445" cy="5"/>
            </a:xfrm>
            <a:prstGeom prst="line">
              <a:avLst/>
            </a:prstGeom>
            <a:solidFill>
              <a:srgbClr val="00B0F0"/>
            </a:solidFill>
            <a:ln w="12700" cap="flat">
              <a:solidFill>
                <a:srgbClr val="ABABAB"/>
              </a:solidFill>
              <a:prstDash val="solid"/>
              <a:miter lim="400000"/>
            </a:ln>
            <a:effectLst/>
          </p:spPr>
          <p:txBody>
            <a:bodyPr wrap="square" lIns="45718" tIns="45718" rIns="45718" bIns="45718" numCol="1" anchor="t">
              <a:noAutofit/>
            </a:bodyPr>
            <a:lstStyle/>
            <a:p>
              <a:pPr/>
            </a:p>
          </p:txBody>
        </p:sp>
      </p:gr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http://wab.edu/shop"/>
          <p:cNvSpPr txBox="1"/>
          <p:nvPr/>
        </p:nvSpPr>
        <p:spPr>
          <a:xfrm>
            <a:off x="1003608" y="222361"/>
            <a:ext cx="6433872"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a:latin typeface="Helvetica Neue Light"/>
                <a:ea typeface="Helvetica Neue Light"/>
                <a:cs typeface="Helvetica Neue Light"/>
                <a:sym typeface="Helvetica Neue Light"/>
              </a:defRPr>
            </a:pPr>
            <a:r>
              <a:t>Internet shop        </a:t>
            </a:r>
            <a:r>
              <a:rPr sz="2400"/>
              <a:t>http://wab.edu/shop</a:t>
            </a:r>
          </a:p>
        </p:txBody>
      </p:sp>
      <p:pic>
        <p:nvPicPr>
          <p:cNvPr id="179" name="Screen Shot 2018-08-24 at 17.41.37.png" descr="Screen Shot 2018-08-24 at 17.41.37.png"/>
          <p:cNvPicPr>
            <a:picLocks noChangeAspect="1"/>
          </p:cNvPicPr>
          <p:nvPr/>
        </p:nvPicPr>
        <p:blipFill>
          <a:blip r:embed="rId2">
            <a:extLst/>
          </a:blip>
          <a:stretch>
            <a:fillRect/>
          </a:stretch>
        </p:blipFill>
        <p:spPr>
          <a:xfrm>
            <a:off x="9069137" y="8606253"/>
            <a:ext cx="2534694" cy="525047"/>
          </a:xfrm>
          <a:prstGeom prst="rect">
            <a:avLst/>
          </a:prstGeom>
          <a:ln w="12700">
            <a:miter lim="400000"/>
          </a:ln>
        </p:spPr>
      </p:pic>
      <p:sp>
        <p:nvSpPr>
          <p:cNvPr id="180" name="Tijdelijke aanduiding voor tekst 1"/>
          <p:cNvSpPr txBox="1"/>
          <p:nvPr>
            <p:ph type="body" sz="quarter" idx="1"/>
          </p:nvPr>
        </p:nvSpPr>
        <p:spPr>
          <a:prstGeom prst="rect">
            <a:avLst/>
          </a:prstGeom>
        </p:spPr>
        <p:txBody>
          <a:bodyPr/>
          <a:lstStyle/>
          <a:p>
            <a:pP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Merchandise selection"/>
          <p:cNvSpPr txBox="1"/>
          <p:nvPr>
            <p:ph type="title"/>
          </p:nvPr>
        </p:nvSpPr>
        <p:spPr>
          <a:prstGeom prst="rect">
            <a:avLst/>
          </a:prstGeom>
        </p:spPr>
        <p:txBody>
          <a:bodyPr/>
          <a:lstStyle/>
          <a:p>
            <a:pPr/>
            <a:r>
              <a:t>Merchandise selection</a:t>
            </a:r>
          </a:p>
        </p:txBody>
      </p:sp>
      <p:sp>
        <p:nvSpPr>
          <p:cNvPr id="183" name="Sports kits…"/>
          <p:cNvSpPr txBox="1"/>
          <p:nvPr>
            <p:ph type="body" idx="1"/>
          </p:nvPr>
        </p:nvSpPr>
        <p:spPr>
          <a:prstGeom prst="rect">
            <a:avLst/>
          </a:prstGeom>
        </p:spPr>
        <p:txBody>
          <a:bodyPr/>
          <a:lstStyle/>
          <a:p>
            <a:pPr/>
            <a:r>
              <a:t>Sports kits</a:t>
            </a:r>
          </a:p>
          <a:p>
            <a:pPr/>
            <a:r>
              <a:t>Food &amp; beverage containers</a:t>
            </a:r>
          </a:p>
          <a:p>
            <a:pPr/>
            <a:r>
              <a:t>Swim wear</a:t>
            </a:r>
          </a:p>
          <a:p>
            <a:pPr/>
            <a:r>
              <a:t>Stationery &amp; art supplies</a:t>
            </a:r>
          </a:p>
          <a:p>
            <a:pPr/>
            <a:r>
              <a:t>Tickets to events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Features to consider"/>
          <p:cNvSpPr txBox="1"/>
          <p:nvPr>
            <p:ph type="title"/>
          </p:nvPr>
        </p:nvSpPr>
        <p:spPr>
          <a:prstGeom prst="rect">
            <a:avLst/>
          </a:prstGeom>
        </p:spPr>
        <p:txBody>
          <a:bodyPr/>
          <a:lstStyle/>
          <a:p>
            <a:pPr/>
            <a:r>
              <a:t>Features to consider</a:t>
            </a:r>
          </a:p>
        </p:txBody>
      </p:sp>
      <p:sp>
        <p:nvSpPr>
          <p:cNvPr id="186" name="Storefront:…"/>
          <p:cNvSpPr txBox="1"/>
          <p:nvPr>
            <p:ph type="body" sz="half" idx="1"/>
          </p:nvPr>
        </p:nvSpPr>
        <p:spPr>
          <a:xfrm>
            <a:off x="571500" y="2194041"/>
            <a:ext cx="4644977" cy="6667504"/>
          </a:xfrm>
          <a:prstGeom prst="rect">
            <a:avLst/>
          </a:prstGeom>
        </p:spPr>
        <p:txBody>
          <a:bodyPr/>
          <a:lstStyle/>
          <a:p>
            <a:pPr marL="0" indent="0" defTabSz="457200">
              <a:spcBef>
                <a:spcPts val="0"/>
              </a:spcBef>
              <a:buSzTx/>
              <a:buNone/>
              <a:defRPr b="1" sz="1800" u="sng">
                <a:solidFill>
                  <a:srgbClr val="212B35"/>
                </a:solidFill>
                <a:latin typeface="+mj-lt"/>
                <a:ea typeface="+mj-ea"/>
                <a:cs typeface="+mj-cs"/>
                <a:sym typeface="Helvetica"/>
              </a:defRPr>
            </a:pPr>
            <a:r>
              <a:t>Storefront:</a:t>
            </a:r>
          </a:p>
          <a:p>
            <a:pPr marL="0" indent="0" defTabSz="457200">
              <a:spcBef>
                <a:spcPts val="0"/>
              </a:spcBef>
              <a:buSzTx/>
              <a:buNone/>
              <a:defRPr b="1" sz="1800">
                <a:solidFill>
                  <a:srgbClr val="212B35"/>
                </a:solidFill>
                <a:latin typeface="+mj-lt"/>
                <a:ea typeface="+mj-ea"/>
                <a:cs typeface="+mj-cs"/>
                <a:sym typeface="Helvetica"/>
              </a:defRPr>
            </a:pPr>
            <a:r>
              <a:t>Professional themes available</a:t>
            </a:r>
          </a:p>
          <a:p>
            <a:pPr marL="0" indent="0" defTabSz="457200">
              <a:spcBef>
                <a:spcPts val="0"/>
              </a:spcBef>
              <a:buSzTx/>
              <a:buNone/>
              <a:defRPr b="1" sz="1800">
                <a:solidFill>
                  <a:srgbClr val="212B35"/>
                </a:solidFill>
                <a:latin typeface="+mj-lt"/>
                <a:ea typeface="+mj-ea"/>
                <a:cs typeface="+mj-cs"/>
                <a:sym typeface="Helvetica"/>
              </a:defRPr>
            </a:pPr>
            <a:r>
              <a:t>Mobile commerce ready</a:t>
            </a:r>
          </a:p>
          <a:p>
            <a:pPr marL="0" indent="0" defTabSz="457200">
              <a:spcBef>
                <a:spcPts val="0"/>
              </a:spcBef>
              <a:buSzTx/>
              <a:buNone/>
              <a:defRPr b="1" sz="1800">
                <a:solidFill>
                  <a:srgbClr val="212B35"/>
                </a:solidFill>
                <a:latin typeface="+mj-lt"/>
                <a:ea typeface="+mj-ea"/>
                <a:cs typeface="+mj-cs"/>
                <a:sym typeface="Helvetica"/>
              </a:defRPr>
            </a:pPr>
            <a:r>
              <a:t>Ability to brand the store</a:t>
            </a:r>
          </a:p>
          <a:p>
            <a:pPr marL="0" indent="0" defTabSz="457200">
              <a:spcBef>
                <a:spcPts val="0"/>
              </a:spcBef>
              <a:buSzTx/>
              <a:buNone/>
              <a:defRPr b="1" sz="1800">
                <a:solidFill>
                  <a:srgbClr val="212B35"/>
                </a:solidFill>
                <a:latin typeface="+mj-lt"/>
                <a:ea typeface="+mj-ea"/>
                <a:cs typeface="+mj-cs"/>
                <a:sym typeface="Helvetica"/>
              </a:defRPr>
            </a:pPr>
            <a:r>
              <a:t>Ease of maintenance</a:t>
            </a:r>
          </a:p>
          <a:p>
            <a:pPr marL="0" indent="0" defTabSz="457200">
              <a:spcBef>
                <a:spcPts val="0"/>
              </a:spcBef>
              <a:buSzTx/>
              <a:buNone/>
              <a:defRPr b="1" sz="1800">
                <a:solidFill>
                  <a:srgbClr val="212B35"/>
                </a:solidFill>
                <a:latin typeface="+mj-lt"/>
                <a:ea typeface="+mj-ea"/>
                <a:cs typeface="+mj-cs"/>
                <a:sym typeface="Helvetica"/>
              </a:defRPr>
            </a:pPr>
            <a:r>
              <a:t>Inventory system</a:t>
            </a:r>
          </a:p>
          <a:p>
            <a:pPr marL="0" indent="0" defTabSz="457200">
              <a:spcBef>
                <a:spcPts val="0"/>
              </a:spcBef>
              <a:buSzTx/>
              <a:buNone/>
              <a:defRPr b="1" sz="1800">
                <a:solidFill>
                  <a:srgbClr val="212B35"/>
                </a:solidFill>
                <a:latin typeface="+mj-lt"/>
                <a:ea typeface="+mj-ea"/>
                <a:cs typeface="+mj-cs"/>
                <a:sym typeface="Helvetica"/>
              </a:defRPr>
            </a:pPr>
            <a:r>
              <a:t>Payment system</a:t>
            </a:r>
          </a:p>
          <a:p>
            <a:pPr marL="0" indent="0" defTabSz="457200">
              <a:spcBef>
                <a:spcPts val="0"/>
              </a:spcBef>
              <a:buSzTx/>
              <a:buNone/>
              <a:defRPr b="1" sz="1800">
                <a:solidFill>
                  <a:srgbClr val="212B35"/>
                </a:solidFill>
                <a:latin typeface="+mj-lt"/>
                <a:ea typeface="+mj-ea"/>
                <a:cs typeface="+mj-cs"/>
                <a:sym typeface="Helvetica"/>
              </a:defRPr>
            </a:pPr>
            <a:r>
              <a:t>Use of own domain name e.g. </a:t>
            </a:r>
            <a:r>
              <a:t>WAB</a:t>
            </a:r>
            <a:r>
              <a:t>.shop.</a:t>
            </a:r>
          </a:p>
          <a:p>
            <a:pPr marL="0" indent="0" defTabSz="457200">
              <a:spcBef>
                <a:spcPts val="0"/>
              </a:spcBef>
              <a:buSzTx/>
              <a:buNone/>
              <a:defRPr b="1" sz="1800">
                <a:solidFill>
                  <a:srgbClr val="212B35"/>
                </a:solidFill>
                <a:latin typeface="+mj-lt"/>
                <a:ea typeface="+mj-ea"/>
                <a:cs typeface="+mj-cs"/>
                <a:sym typeface="Helvetica"/>
              </a:defRPr>
            </a:pPr>
          </a:p>
          <a:p>
            <a:pPr marL="0" indent="0" defTabSz="457200">
              <a:spcBef>
                <a:spcPts val="0"/>
              </a:spcBef>
              <a:buSzTx/>
              <a:buNone/>
              <a:defRPr b="1" sz="1800" u="sng">
                <a:solidFill>
                  <a:srgbClr val="212B35"/>
                </a:solidFill>
                <a:latin typeface="+mj-lt"/>
                <a:ea typeface="+mj-ea"/>
                <a:cs typeface="+mj-cs"/>
                <a:sym typeface="Helvetica"/>
              </a:defRPr>
            </a:pPr>
            <a:r>
              <a:t>Store:</a:t>
            </a:r>
          </a:p>
          <a:p>
            <a:pPr marL="0" indent="0" defTabSz="457200">
              <a:spcBef>
                <a:spcPts val="0"/>
              </a:spcBef>
              <a:buSzTx/>
              <a:buNone/>
              <a:defRPr b="1" sz="1800">
                <a:solidFill>
                  <a:srgbClr val="212B35"/>
                </a:solidFill>
                <a:latin typeface="+mj-lt"/>
                <a:ea typeface="+mj-ea"/>
                <a:cs typeface="+mj-cs"/>
                <a:sym typeface="Helvetica"/>
              </a:defRPr>
            </a:pPr>
            <a:r>
              <a:t>SSL encryption</a:t>
            </a:r>
          </a:p>
          <a:p>
            <a:pPr marL="0" indent="0" defTabSz="457200">
              <a:spcBef>
                <a:spcPts val="0"/>
              </a:spcBef>
              <a:buSzTx/>
              <a:buNone/>
              <a:defRPr b="1" sz="1800">
                <a:solidFill>
                  <a:srgbClr val="212B35"/>
                </a:solidFill>
                <a:latin typeface="+mj-lt"/>
                <a:ea typeface="+mj-ea"/>
                <a:cs typeface="+mj-cs"/>
                <a:sym typeface="Helvetica"/>
              </a:defRPr>
            </a:pPr>
            <a:r>
              <a:t>Credit card &amp; alternative payment gateways  e.g. wechat/alipay/paypal</a:t>
            </a:r>
          </a:p>
          <a:p>
            <a:pPr marL="0" indent="0" defTabSz="457200">
              <a:spcBef>
                <a:spcPts val="0"/>
              </a:spcBef>
              <a:buSzTx/>
              <a:buNone/>
              <a:defRPr b="1" sz="1800">
                <a:solidFill>
                  <a:srgbClr val="212B35"/>
                </a:solidFill>
                <a:latin typeface="+mj-lt"/>
                <a:ea typeface="+mj-ea"/>
                <a:cs typeface="+mj-cs"/>
                <a:sym typeface="Helvetica"/>
              </a:defRPr>
            </a:pPr>
            <a:r>
              <a:t>Language</a:t>
            </a:r>
          </a:p>
          <a:p>
            <a:pPr marL="0" indent="0" defTabSz="457200">
              <a:spcBef>
                <a:spcPts val="0"/>
              </a:spcBef>
              <a:buSzTx/>
              <a:buNone/>
              <a:defRPr b="1" sz="1800">
                <a:solidFill>
                  <a:srgbClr val="212B35"/>
                </a:solidFill>
                <a:latin typeface="+mj-lt"/>
                <a:ea typeface="+mj-ea"/>
                <a:cs typeface="+mj-cs"/>
                <a:sym typeface="Helvetica"/>
              </a:defRPr>
            </a:pPr>
          </a:p>
          <a:p>
            <a:pPr marL="0" indent="0" defTabSz="457200">
              <a:spcBef>
                <a:spcPts val="0"/>
              </a:spcBef>
              <a:buSzTx/>
              <a:buNone/>
              <a:defRPr b="1" sz="1800" u="sng">
                <a:solidFill>
                  <a:srgbClr val="212B35"/>
                </a:solidFill>
                <a:latin typeface="+mj-lt"/>
                <a:ea typeface="+mj-ea"/>
                <a:cs typeface="+mj-cs"/>
                <a:sym typeface="Helvetica"/>
              </a:defRPr>
            </a:pPr>
            <a:r>
              <a:t>Backroom:</a:t>
            </a:r>
          </a:p>
          <a:p>
            <a:pPr marL="0" indent="0" defTabSz="457200">
              <a:spcBef>
                <a:spcPts val="0"/>
              </a:spcBef>
              <a:buSzTx/>
              <a:buNone/>
              <a:defRPr b="1" sz="1800">
                <a:solidFill>
                  <a:srgbClr val="212B35"/>
                </a:solidFill>
                <a:latin typeface="+mj-lt"/>
                <a:ea typeface="+mj-ea"/>
                <a:cs typeface="+mj-cs"/>
                <a:sym typeface="Helvetica"/>
              </a:defRPr>
            </a:pPr>
            <a:r>
              <a:t>Integrated with shipping</a:t>
            </a:r>
          </a:p>
          <a:p>
            <a:pPr marL="0" indent="0" defTabSz="457200">
              <a:spcBef>
                <a:spcPts val="0"/>
              </a:spcBef>
              <a:buSzTx/>
              <a:buNone/>
              <a:defRPr b="1" sz="1800">
                <a:solidFill>
                  <a:srgbClr val="212B35"/>
                </a:solidFill>
                <a:latin typeface="+mj-lt"/>
                <a:ea typeface="+mj-ea"/>
                <a:cs typeface="+mj-cs"/>
                <a:sym typeface="Helvetica"/>
              </a:defRPr>
            </a:pPr>
            <a:r>
              <a:t>Tax calculation </a:t>
            </a:r>
          </a:p>
          <a:p>
            <a:pPr marL="0" indent="0" defTabSz="457200">
              <a:spcBef>
                <a:spcPts val="0"/>
              </a:spcBef>
              <a:buSzTx/>
              <a:buNone/>
              <a:defRPr b="1" sz="1800">
                <a:solidFill>
                  <a:srgbClr val="212B35"/>
                </a:solidFill>
                <a:latin typeface="+mj-lt"/>
                <a:ea typeface="+mj-ea"/>
                <a:cs typeface="+mj-cs"/>
                <a:sym typeface="Helvetica"/>
              </a:defRPr>
            </a:pPr>
            <a:r>
              <a:t>Fapiao generation</a:t>
            </a:r>
          </a:p>
        </p:txBody>
      </p:sp>
      <p:sp>
        <p:nvSpPr>
          <p:cNvPr id="187" name="Store management:…"/>
          <p:cNvSpPr txBox="1"/>
          <p:nvPr/>
        </p:nvSpPr>
        <p:spPr>
          <a:xfrm>
            <a:off x="5216476" y="2203576"/>
            <a:ext cx="4644978" cy="66675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43483">
              <a:defRPr b="1" sz="1700" u="sng">
                <a:solidFill>
                  <a:srgbClr val="212B35"/>
                </a:solidFill>
              </a:defRPr>
            </a:pPr>
            <a:r>
              <a:t>Store management:</a:t>
            </a:r>
          </a:p>
          <a:p>
            <a:pPr algn="l" defTabSz="443483">
              <a:defRPr b="1" sz="1700">
                <a:solidFill>
                  <a:srgbClr val="212B35"/>
                </a:solidFill>
              </a:defRPr>
            </a:pPr>
            <a:r>
              <a:t>Customer profile </a:t>
            </a:r>
          </a:p>
          <a:p>
            <a:pPr algn="l" defTabSz="443483">
              <a:defRPr b="1" sz="1700">
                <a:solidFill>
                  <a:srgbClr val="212B35"/>
                </a:solidFill>
              </a:defRPr>
            </a:pPr>
            <a:r>
              <a:t>Customer account creation</a:t>
            </a:r>
          </a:p>
          <a:p>
            <a:pPr algn="l" defTabSz="443483">
              <a:defRPr b="1" sz="1700">
                <a:solidFill>
                  <a:srgbClr val="212B35"/>
                </a:solidFill>
              </a:defRPr>
            </a:pPr>
            <a:r>
              <a:t>Fulfilment centre connection</a:t>
            </a:r>
          </a:p>
          <a:p>
            <a:pPr algn="l" defTabSz="443483">
              <a:defRPr b="1" sz="1700">
                <a:solidFill>
                  <a:srgbClr val="212B35"/>
                </a:solidFill>
              </a:defRPr>
            </a:pPr>
            <a:r>
              <a:t>Refunds</a:t>
            </a:r>
          </a:p>
          <a:p>
            <a:pPr algn="l" defTabSz="443483">
              <a:defRPr b="1" sz="1700">
                <a:solidFill>
                  <a:srgbClr val="212B35"/>
                </a:solidFill>
              </a:defRPr>
            </a:pPr>
            <a:r>
              <a:t>Email templates</a:t>
            </a:r>
          </a:p>
          <a:p>
            <a:pPr algn="l" defTabSz="443483">
              <a:defRPr b="1" sz="1700">
                <a:solidFill>
                  <a:srgbClr val="212B35"/>
                </a:solidFill>
              </a:defRPr>
            </a:pPr>
            <a:r>
              <a:t>Order fulfilment</a:t>
            </a:r>
          </a:p>
          <a:p>
            <a:pPr algn="l" defTabSz="443483">
              <a:defRPr b="1" sz="1700">
                <a:solidFill>
                  <a:srgbClr val="212B35"/>
                </a:solidFill>
              </a:defRPr>
            </a:pPr>
          </a:p>
          <a:p>
            <a:pPr algn="l" defTabSz="443483">
              <a:defRPr b="1" sz="1700" u="sng">
                <a:solidFill>
                  <a:srgbClr val="212B35"/>
                </a:solidFill>
              </a:defRPr>
            </a:pPr>
            <a:r>
              <a:t>Marketing:</a:t>
            </a:r>
            <a:br/>
            <a:r>
              <a:rPr u="none"/>
              <a:t>SEO optimised</a:t>
            </a:r>
          </a:p>
          <a:p>
            <a:pPr algn="l" defTabSz="443483">
              <a:defRPr b="1" sz="1700">
                <a:solidFill>
                  <a:srgbClr val="212B35"/>
                </a:solidFill>
              </a:defRPr>
            </a:pPr>
            <a:r>
              <a:t>Generate Site map automatically</a:t>
            </a:r>
          </a:p>
          <a:p>
            <a:pPr algn="l" defTabSz="443483">
              <a:defRPr b="1" sz="1700">
                <a:solidFill>
                  <a:srgbClr val="212B35"/>
                </a:solidFill>
              </a:defRPr>
            </a:pPr>
            <a:r>
              <a:t>Discounts across the platform</a:t>
            </a:r>
          </a:p>
          <a:p>
            <a:pPr algn="l" defTabSz="443483">
              <a:defRPr b="1" sz="1700">
                <a:solidFill>
                  <a:srgbClr val="212B35"/>
                </a:solidFill>
              </a:defRPr>
            </a:pPr>
            <a:r>
              <a:t>Gift cards</a:t>
            </a:r>
          </a:p>
          <a:p>
            <a:pPr algn="l" defTabSz="443483">
              <a:defRPr b="1" sz="1700">
                <a:solidFill>
                  <a:srgbClr val="212B35"/>
                </a:solidFill>
              </a:defRPr>
            </a:pPr>
            <a:r>
              <a:t>Social media integration</a:t>
            </a:r>
          </a:p>
          <a:p>
            <a:pPr algn="l" defTabSz="443483">
              <a:defRPr b="1" sz="1700">
                <a:solidFill>
                  <a:srgbClr val="212B35"/>
                </a:solidFill>
              </a:defRPr>
            </a:pPr>
            <a:r>
              <a:t>Product reviews by customers</a:t>
            </a:r>
          </a:p>
          <a:p>
            <a:pPr algn="l" defTabSz="443483">
              <a:defRPr b="1" sz="1700">
                <a:solidFill>
                  <a:srgbClr val="212B35"/>
                </a:solidFill>
              </a:defRPr>
            </a:pPr>
            <a:r>
              <a:t>Email marketing integration</a:t>
            </a:r>
          </a:p>
          <a:p>
            <a:pPr algn="l" defTabSz="443483">
              <a:defRPr b="1" sz="1700">
                <a:solidFill>
                  <a:srgbClr val="212B35"/>
                </a:solidFill>
              </a:defRPr>
            </a:pPr>
          </a:p>
          <a:p>
            <a:pPr algn="l" defTabSz="443483">
              <a:defRPr b="1" sz="1700" u="sng">
                <a:solidFill>
                  <a:srgbClr val="212B35"/>
                </a:solidFill>
              </a:defRPr>
            </a:pPr>
            <a:r>
              <a:t>Product:</a:t>
            </a:r>
          </a:p>
          <a:p>
            <a:pPr algn="l" defTabSz="443483">
              <a:defRPr b="1" sz="1700">
                <a:solidFill>
                  <a:srgbClr val="212B35"/>
                </a:solidFill>
              </a:defRPr>
            </a:pPr>
            <a:r>
              <a:t>Inventory management</a:t>
            </a:r>
          </a:p>
          <a:p>
            <a:pPr algn="l" defTabSz="443483">
              <a:defRPr b="1" sz="1700">
                <a:solidFill>
                  <a:srgbClr val="212B35"/>
                </a:solidFill>
              </a:defRPr>
            </a:pPr>
            <a:r>
              <a:t>Product variants</a:t>
            </a:r>
          </a:p>
          <a:p>
            <a:pPr algn="l" defTabSz="443483">
              <a:defRPr b="1" sz="1700">
                <a:solidFill>
                  <a:srgbClr val="212B35"/>
                </a:solidFill>
              </a:defRPr>
            </a:pPr>
            <a:r>
              <a:t>Product organisation e.g. category </a:t>
            </a:r>
          </a:p>
          <a:p>
            <a:pPr algn="l" defTabSz="443483">
              <a:defRPr b="1" sz="1700">
                <a:solidFill>
                  <a:srgbClr val="212B35"/>
                </a:solidFill>
              </a:defRPr>
            </a:pPr>
            <a:r>
              <a:t>Multiple images per product</a:t>
            </a:r>
          </a:p>
          <a:p>
            <a:pPr algn="l" defTabSz="443483">
              <a:defRPr b="1" sz="1700">
                <a:solidFill>
                  <a:srgbClr val="212B35"/>
                </a:solidFill>
              </a:defRPr>
            </a:pPr>
            <a:r>
              <a:t>Digital product direct download</a:t>
            </a:r>
          </a:p>
          <a:p>
            <a:pPr algn="l" defTabSz="443483">
              <a:defRPr b="1" sz="1700">
                <a:solidFill>
                  <a:srgbClr val="212B35"/>
                </a:solidFill>
              </a:defRPr>
            </a:pPr>
            <a:r>
              <a:t>Import/export csv</a:t>
            </a:r>
          </a:p>
        </p:txBody>
      </p:sp>
      <p:sp>
        <p:nvSpPr>
          <p:cNvPr id="188" name="Analytics:…"/>
          <p:cNvSpPr txBox="1"/>
          <p:nvPr/>
        </p:nvSpPr>
        <p:spPr>
          <a:xfrm>
            <a:off x="9029700" y="2203576"/>
            <a:ext cx="4644977" cy="66675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457200">
              <a:defRPr b="1" sz="1800" u="sng">
                <a:solidFill>
                  <a:srgbClr val="212B35"/>
                </a:solidFill>
              </a:defRPr>
            </a:pPr>
            <a:r>
              <a:t>Analytics:</a:t>
            </a:r>
          </a:p>
          <a:p>
            <a:pPr algn="l" defTabSz="457200">
              <a:defRPr b="1" sz="1800">
                <a:solidFill>
                  <a:srgbClr val="212B35"/>
                </a:solidFill>
              </a:defRPr>
            </a:pPr>
            <a:r>
              <a:t>Dashboard</a:t>
            </a:r>
          </a:p>
          <a:p>
            <a:pPr algn="l" defTabSz="457200">
              <a:defRPr b="1" sz="1800">
                <a:solidFill>
                  <a:srgbClr val="212B35"/>
                </a:solidFill>
              </a:defRPr>
            </a:pPr>
            <a:r>
              <a:t>Product reports</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Technology"/>
          <p:cNvSpPr txBox="1"/>
          <p:nvPr>
            <p:ph type="title"/>
          </p:nvPr>
        </p:nvSpPr>
        <p:spPr>
          <a:xfrm>
            <a:off x="770283" y="135282"/>
            <a:ext cx="11861801" cy="3175001"/>
          </a:xfrm>
          <a:prstGeom prst="rect">
            <a:avLst/>
          </a:prstGeom>
        </p:spPr>
        <p:txBody>
          <a:bodyPr/>
          <a:lstStyle/>
          <a:p>
            <a:pPr/>
            <a:r>
              <a:t>4.	Technology</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2" name="Tiger Commerce Outline.jpg" descr="Tiger Commerce Outline.jpg"/>
          <p:cNvPicPr>
            <a:picLocks noChangeAspect="1"/>
          </p:cNvPicPr>
          <p:nvPr>
            <p:ph type="pic" idx="13"/>
          </p:nvPr>
        </p:nvPicPr>
        <p:blipFill>
          <a:blip r:embed="rId2">
            <a:extLst/>
          </a:blip>
          <a:stretch>
            <a:fillRect/>
          </a:stretch>
        </p:blipFill>
        <p:spPr>
          <a:xfrm>
            <a:off x="1391853" y="1384296"/>
            <a:ext cx="10221094" cy="7594604"/>
          </a:xfrm>
          <a:prstGeom prst="rect">
            <a:avLst/>
          </a:prstGeom>
        </p:spPr>
      </p:pic>
      <p:sp>
        <p:nvSpPr>
          <p:cNvPr id="193" name="Technology overview"/>
          <p:cNvSpPr txBox="1"/>
          <p:nvPr>
            <p:ph type="title"/>
          </p:nvPr>
        </p:nvSpPr>
        <p:spPr>
          <a:xfrm>
            <a:off x="711200" y="-159582"/>
            <a:ext cx="5791200" cy="1701801"/>
          </a:xfrm>
          <a:prstGeom prst="rect">
            <a:avLst/>
          </a:prstGeom>
        </p:spPr>
        <p:txBody>
          <a:bodyPr/>
          <a:lstStyle/>
          <a:p>
            <a:pPr/>
            <a:r>
              <a:t>Technology overview</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Finance"/>
          <p:cNvSpPr txBox="1"/>
          <p:nvPr>
            <p:ph type="title"/>
          </p:nvPr>
        </p:nvSpPr>
        <p:spPr>
          <a:xfrm>
            <a:off x="796787" y="175039"/>
            <a:ext cx="11861801" cy="3175001"/>
          </a:xfrm>
          <a:prstGeom prst="rect">
            <a:avLst/>
          </a:prstGeom>
        </p:spPr>
        <p:txBody>
          <a:bodyPr/>
          <a:lstStyle/>
          <a:p>
            <a:pPr/>
            <a:r>
              <a:t>5.	Legal</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Finance"/>
          <p:cNvSpPr txBox="1"/>
          <p:nvPr>
            <p:ph type="title" idx="4294967295"/>
          </p:nvPr>
        </p:nvSpPr>
        <p:spPr>
          <a:xfrm>
            <a:off x="717273" y="1881807"/>
            <a:ext cx="11861801" cy="4903306"/>
          </a:xfrm>
          <a:prstGeom prst="rect">
            <a:avLst/>
          </a:prstGeom>
        </p:spPr>
        <p:txBody>
          <a:bodyPr/>
          <a:lstStyle/>
          <a:p>
            <a:pPr/>
            <a:br/>
            <a:br/>
            <a:br/>
            <a:br/>
          </a:p>
        </p:txBody>
      </p:sp>
      <p:sp>
        <p:nvSpPr>
          <p:cNvPr id="198" name="Finance"/>
          <p:cNvSpPr txBox="1"/>
          <p:nvPr/>
        </p:nvSpPr>
        <p:spPr>
          <a:xfrm>
            <a:off x="1016827" y="7063409"/>
            <a:ext cx="10971145" cy="18392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marL="228600" indent="-228600" algn="l" defTabSz="233679">
              <a:lnSpc>
                <a:spcPct val="80000"/>
              </a:lnSpc>
              <a:buSzPct val="100000"/>
              <a:buFont typeface="Arial"/>
              <a:buChar char="•"/>
              <a:defRPr sz="1200">
                <a:latin typeface="Helvetica Neue Light"/>
                <a:ea typeface="Helvetica Neue Light"/>
                <a:cs typeface="Helvetica Neue Light"/>
                <a:sym typeface="Helvetica Neue Light"/>
              </a:defRPr>
            </a:pPr>
            <a:r>
              <a:t>Parent Link runs the shop and future online sales of WAB </a:t>
            </a:r>
            <a:br/>
            <a:r>
              <a:t>Tiger Merchandise.</a:t>
            </a:r>
            <a:endParaRPr sz="400"/>
          </a:p>
          <a:p>
            <a:pPr algn="l" defTabSz="233679">
              <a:lnSpc>
                <a:spcPct val="80000"/>
              </a:lnSpc>
              <a:defRPr sz="4800">
                <a:latin typeface="Helvetica Neue Light"/>
                <a:ea typeface="Helvetica Neue Light"/>
                <a:cs typeface="Helvetica Neue Light"/>
                <a:sym typeface="Helvetica Neue Light"/>
              </a:defRPr>
            </a:pPr>
          </a:p>
          <a:p>
            <a:pPr marL="228600" indent="-228600" algn="l" defTabSz="233679">
              <a:lnSpc>
                <a:spcPct val="80000"/>
              </a:lnSpc>
              <a:buSzPct val="100000"/>
              <a:buFont typeface="Arial"/>
              <a:buChar char="•"/>
              <a:defRPr sz="1200">
                <a:latin typeface="Helvetica Neue Light"/>
                <a:ea typeface="Helvetica Neue Light"/>
                <a:cs typeface="Helvetica Neue Light"/>
                <a:sym typeface="Helvetica Neue Light"/>
              </a:defRPr>
            </a:pPr>
            <a:r>
              <a:t>Parent Link does </a:t>
            </a:r>
            <a:r>
              <a:rPr u="sng"/>
              <a:t>not</a:t>
            </a:r>
            <a:r>
              <a:t> have a legal entity.</a:t>
            </a:r>
            <a:endParaRPr sz="400"/>
          </a:p>
          <a:p>
            <a:pPr marL="228600" indent="-228600" algn="l" defTabSz="233679">
              <a:lnSpc>
                <a:spcPct val="80000"/>
              </a:lnSpc>
              <a:buSzPct val="100000"/>
              <a:buFont typeface="Arial"/>
              <a:buChar char="•"/>
              <a:defRPr sz="4800">
                <a:latin typeface="Helvetica Neue Light"/>
                <a:ea typeface="Helvetica Neue Light"/>
                <a:cs typeface="Helvetica Neue Light"/>
                <a:sym typeface="Helvetica Neue Light"/>
              </a:defRPr>
            </a:pPr>
          </a:p>
          <a:p>
            <a:pPr marL="228600" indent="-228600" algn="l" defTabSz="233679">
              <a:lnSpc>
                <a:spcPct val="80000"/>
              </a:lnSpc>
              <a:buSzPct val="100000"/>
              <a:buFont typeface="Arial"/>
              <a:buChar char="•"/>
              <a:defRPr sz="1200">
                <a:latin typeface="Helvetica Neue Light"/>
                <a:ea typeface="Helvetica Neue Light"/>
                <a:cs typeface="Helvetica Neue Light"/>
                <a:sym typeface="Helvetica Neue Light"/>
              </a:defRPr>
            </a:pPr>
            <a:r>
              <a:t>WAB has to apply for the necessary licenses, bank accounts and legal documents. WAB is very supportive.</a:t>
            </a:r>
            <a:endParaRPr sz="400"/>
          </a:p>
          <a:p>
            <a:pPr marL="228600" indent="-228600" algn="l" defTabSz="233679">
              <a:lnSpc>
                <a:spcPct val="80000"/>
              </a:lnSpc>
              <a:buSzPct val="100000"/>
              <a:buFont typeface="Arial"/>
              <a:buChar char="•"/>
              <a:defRPr sz="4800">
                <a:latin typeface="Helvetica Neue Light"/>
                <a:ea typeface="Helvetica Neue Light"/>
                <a:cs typeface="Helvetica Neue Light"/>
                <a:sym typeface="Helvetica Neue Light"/>
              </a:defRPr>
            </a:pPr>
          </a:p>
          <a:p>
            <a:pPr marL="228600" indent="-228600" algn="l" defTabSz="233679">
              <a:lnSpc>
                <a:spcPct val="80000"/>
              </a:lnSpc>
              <a:buSzPct val="100000"/>
              <a:buFont typeface="Arial"/>
              <a:buChar char="•"/>
              <a:defRPr sz="1200">
                <a:latin typeface="Helvetica Neue Light"/>
                <a:ea typeface="Helvetica Neue Light"/>
                <a:cs typeface="Helvetica Neue Light"/>
                <a:sym typeface="Helvetica Neue Light"/>
              </a:defRPr>
            </a:pPr>
            <a:r>
              <a:t>WAB has to approve this project.</a:t>
            </a:r>
            <a:endParaRPr sz="400"/>
          </a:p>
          <a:p>
            <a:pPr marL="228600" indent="-228600" algn="l" defTabSz="233679">
              <a:lnSpc>
                <a:spcPct val="80000"/>
              </a:lnSpc>
              <a:buSzPct val="100000"/>
              <a:buFont typeface="Arial"/>
              <a:buChar char="•"/>
              <a:defRPr sz="4800">
                <a:latin typeface="Helvetica Neue Light"/>
                <a:ea typeface="Helvetica Neue Light"/>
                <a:cs typeface="Helvetica Neue Light"/>
                <a:sym typeface="Helvetica Neue Light"/>
              </a:defRPr>
            </a:pPr>
          </a:p>
          <a:p>
            <a:pPr marL="228600" indent="-228600" algn="l" defTabSz="233679">
              <a:lnSpc>
                <a:spcPct val="80000"/>
              </a:lnSpc>
              <a:buSzPct val="100000"/>
              <a:buFont typeface="Arial"/>
              <a:buChar char="•"/>
              <a:defRPr sz="1200">
                <a:latin typeface="Helvetica Neue Light"/>
                <a:ea typeface="Helvetica Neue Light"/>
                <a:cs typeface="Helvetica Neue Light"/>
                <a:sym typeface="Helvetica Neue Light"/>
              </a:defRPr>
            </a:pPr>
            <a:r>
              <a:t>WAB agrees to team up and there seem to be no legal nor financial veto’s from the school. However, no official decision has been made on the project. </a:t>
            </a:r>
            <a:endParaRPr sz="400"/>
          </a:p>
          <a:p>
            <a:pPr marL="228600" indent="-228600" algn="l" defTabSz="233679">
              <a:lnSpc>
                <a:spcPct val="80000"/>
              </a:lnSpc>
              <a:buSzPct val="100000"/>
              <a:buFont typeface="Arial"/>
              <a:buChar char="•"/>
              <a:defRPr sz="4800">
                <a:latin typeface="Helvetica Neue Light"/>
                <a:ea typeface="Helvetica Neue Light"/>
                <a:cs typeface="Helvetica Neue Light"/>
                <a:sym typeface="Helvetica Neue Light"/>
              </a:defRPr>
            </a:pPr>
          </a:p>
          <a:p>
            <a:pPr marL="228600" indent="-228600" algn="l" defTabSz="233679">
              <a:lnSpc>
                <a:spcPct val="80000"/>
              </a:lnSpc>
              <a:buSzPct val="100000"/>
              <a:buFont typeface="Arial"/>
              <a:buChar char="•"/>
              <a:defRPr sz="4800">
                <a:latin typeface="Helvetica Neue Light"/>
                <a:ea typeface="Helvetica Neue Light"/>
                <a:cs typeface="Helvetica Neue Light"/>
                <a:sym typeface="Helvetica Neue Light"/>
              </a:defRPr>
            </a:pPr>
          </a:p>
          <a:p>
            <a:pPr marL="228600" indent="-228600" algn="l" defTabSz="233679">
              <a:lnSpc>
                <a:spcPct val="80000"/>
              </a:lnSpc>
              <a:buSzPct val="100000"/>
              <a:buFont typeface="Arial"/>
              <a:buChar char="•"/>
              <a:defRPr sz="4800">
                <a:latin typeface="Helvetica Neue Light"/>
                <a:ea typeface="Helvetica Neue Light"/>
                <a:cs typeface="Helvetica Neue Light"/>
                <a:sym typeface="Helvetica Neue Light"/>
              </a:defRPr>
            </a:pPr>
          </a:p>
          <a:p>
            <a:pPr marL="228600" indent="-228600" algn="l" defTabSz="233679">
              <a:lnSpc>
                <a:spcPct val="80000"/>
              </a:lnSpc>
              <a:buSzPct val="100000"/>
              <a:buFont typeface="Arial"/>
              <a:buChar char="•"/>
              <a:defRPr sz="4800">
                <a:latin typeface="Helvetica Neue Light"/>
                <a:ea typeface="Helvetica Neue Light"/>
                <a:cs typeface="Helvetica Neue Light"/>
                <a:sym typeface="Helvetica Neue Light"/>
              </a:defRPr>
            </a:pPr>
          </a:p>
          <a:p>
            <a:pPr marL="2743200" indent="-2743200" algn="l" defTabSz="233679">
              <a:lnSpc>
                <a:spcPct val="80000"/>
              </a:lnSpc>
              <a:buSzPct val="100000"/>
              <a:buFont typeface="Arial"/>
              <a:buChar char="•"/>
              <a:defRPr sz="400">
                <a:latin typeface="Helvetica Neue Light"/>
                <a:ea typeface="Helvetica Neue Light"/>
                <a:cs typeface="Helvetica Neue Light"/>
                <a:sym typeface="Helvetica Neue Light"/>
              </a:defRPr>
            </a:pPr>
            <a:br>
              <a:rPr sz="4800"/>
            </a:br>
            <a:br>
              <a:rPr sz="4800"/>
            </a:br>
            <a:br>
              <a:rPr sz="4800"/>
            </a:br>
            <a:br>
              <a:rPr sz="4800"/>
            </a:b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Finance"/>
          <p:cNvSpPr txBox="1"/>
          <p:nvPr>
            <p:ph type="title"/>
          </p:nvPr>
        </p:nvSpPr>
        <p:spPr>
          <a:xfrm>
            <a:off x="1499152" y="161786"/>
            <a:ext cx="11861801" cy="3175001"/>
          </a:xfrm>
          <a:prstGeom prst="rect">
            <a:avLst/>
          </a:prstGeom>
        </p:spPr>
        <p:txBody>
          <a:bodyPr/>
          <a:lstStyle/>
          <a:p>
            <a:pPr/>
            <a:r>
              <a:t>6.	Finance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Objectives"/>
          <p:cNvSpPr txBox="1"/>
          <p:nvPr>
            <p:ph type="title"/>
          </p:nvPr>
        </p:nvSpPr>
        <p:spPr>
          <a:prstGeom prst="rect">
            <a:avLst/>
          </a:prstGeom>
        </p:spPr>
        <p:txBody>
          <a:bodyPr/>
          <a:lstStyle/>
          <a:p>
            <a:pPr/>
            <a:r>
              <a:t>1.  Current situation</a:t>
            </a:r>
          </a:p>
        </p:txBody>
      </p:sp>
      <p:sp>
        <p:nvSpPr>
          <p:cNvPr id="134" name="Offer WAB Tiger merchandise to customers 24/7…"/>
          <p:cNvSpPr txBox="1"/>
          <p:nvPr>
            <p:ph type="body" idx="1"/>
          </p:nvPr>
        </p:nvSpPr>
        <p:spPr>
          <a:prstGeom prst="rect">
            <a:avLst/>
          </a:prstGeom>
        </p:spPr>
        <p:txBody>
          <a:bodyPr/>
          <a:lstStyle/>
          <a:p>
            <a:pPr/>
            <a:r>
              <a:t>Parent Link sells WAB Tiger merchandise at one shop.</a:t>
            </a:r>
          </a:p>
          <a:p>
            <a:pPr/>
            <a:r>
              <a:t>The Tiger Den is located in WAB’s Elementary school.</a:t>
            </a:r>
          </a:p>
          <a:p>
            <a:pPr/>
            <a:r>
              <a:t>Volunteers run the shop. </a:t>
            </a:r>
          </a:p>
          <a:p>
            <a:pPr/>
            <a:r>
              <a:t>Shopping hours are limited.  </a:t>
            </a:r>
          </a:p>
          <a:p>
            <a:pPr/>
            <a:r>
              <a:t>Tiger plays valuable role in the community</a:t>
            </a:r>
          </a:p>
          <a:p>
            <a:pPr/>
            <a:r>
              <a:t>Legal and financial aspects held by WAB</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Detailed budget"/>
          <p:cNvSpPr txBox="1"/>
          <p:nvPr>
            <p:ph type="title"/>
          </p:nvPr>
        </p:nvSpPr>
        <p:spPr>
          <a:prstGeom prst="rect">
            <a:avLst/>
          </a:prstGeom>
        </p:spPr>
        <p:txBody>
          <a:bodyPr/>
          <a:lstStyle/>
          <a:p>
            <a:pPr/>
            <a:r>
              <a:t>Detailed budget</a:t>
            </a:r>
          </a:p>
        </p:txBody>
      </p:sp>
      <p:sp>
        <p:nvSpPr>
          <p:cNvPr id="203" name="https://www.shopify.com…"/>
          <p:cNvSpPr txBox="1"/>
          <p:nvPr/>
        </p:nvSpPr>
        <p:spPr>
          <a:xfrm>
            <a:off x="571500" y="2222500"/>
            <a:ext cx="11861800" cy="2287975"/>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spAutoFit/>
          </a:bodyPr>
          <a:lstStyle/>
          <a:p>
            <a:pPr marL="457200" indent="-457200" algn="l">
              <a:spcBef>
                <a:spcPts val="4200"/>
              </a:spcBef>
              <a:buSzPct val="75000"/>
              <a:buFont typeface="Helvetica Neue"/>
              <a:buChar char="•"/>
              <a:defRPr>
                <a:latin typeface="Helvetica Neue Light"/>
                <a:ea typeface="Helvetica Neue Light"/>
                <a:cs typeface="Helvetica Neue Light"/>
                <a:sym typeface="Helvetica Neue Light"/>
              </a:defRPr>
            </a:pPr>
            <a:r>
              <a:t>The Parent Link cash flow runs via the WAB financial system (profit centre).</a:t>
            </a:r>
          </a:p>
          <a:p>
            <a:pPr marL="457200" indent="-457200" algn="l">
              <a:spcBef>
                <a:spcPts val="4200"/>
              </a:spcBef>
              <a:buSzPct val="75000"/>
              <a:buFont typeface="Helvetica Neue"/>
              <a:buChar char="•"/>
              <a:defRPr>
                <a:latin typeface="Helvetica Neue Light"/>
                <a:ea typeface="Helvetica Neue Light"/>
                <a:cs typeface="Helvetica Neue Light"/>
                <a:sym typeface="Helvetica Neue Light"/>
              </a:defRPr>
            </a:pPr>
            <a:r>
              <a:t>Currently there is no visibility into the Tiger Den revenues.</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Budget"/>
          <p:cNvSpPr txBox="1"/>
          <p:nvPr>
            <p:ph type="title"/>
          </p:nvPr>
        </p:nvSpPr>
        <p:spPr>
          <a:xfrm>
            <a:off x="1423996" y="78023"/>
            <a:ext cx="11861801" cy="1397001"/>
          </a:xfrm>
          <a:prstGeom prst="rect">
            <a:avLst/>
          </a:prstGeom>
        </p:spPr>
        <p:txBody>
          <a:bodyPr/>
          <a:lstStyle/>
          <a:p>
            <a:pPr/>
            <a:r>
              <a:t>Budget</a:t>
            </a:r>
          </a:p>
        </p:txBody>
      </p:sp>
      <p:graphicFrame>
        <p:nvGraphicFramePr>
          <p:cNvPr id="206" name="2D Line Chart"/>
          <p:cNvGraphicFramePr/>
          <p:nvPr/>
        </p:nvGraphicFramePr>
        <p:xfrm>
          <a:off x="1729197" y="3613665"/>
          <a:ext cx="9546396" cy="4943930"/>
        </p:xfrm>
        <a:graphic xmlns:a="http://schemas.openxmlformats.org/drawingml/2006/main">
          <a:graphicData uri="http://schemas.openxmlformats.org/drawingml/2006/chart">
            <c:chart xmlns:c="http://schemas.openxmlformats.org/drawingml/2006/chart" r:id="rId2"/>
          </a:graphicData>
        </a:graphic>
      </p:graphicFrame>
      <p:sp>
        <p:nvSpPr>
          <p:cNvPr id="207" name="Assume 1,000 students spend average of RMB150 per year in year one."/>
          <p:cNvSpPr txBox="1"/>
          <p:nvPr/>
        </p:nvSpPr>
        <p:spPr>
          <a:xfrm>
            <a:off x="1414362" y="2182812"/>
            <a:ext cx="9861234" cy="12059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a:latin typeface="Helvetica Neue Light"/>
                <a:ea typeface="Helvetica Neue Light"/>
                <a:cs typeface="Helvetica Neue Light"/>
                <a:sym typeface="Helvetica Neue Light"/>
              </a:defRPr>
            </a:pPr>
            <a:r>
              <a:t>Assume 1,000 students spend </a:t>
            </a:r>
            <a:r>
              <a:t>on average </a:t>
            </a:r>
            <a:r>
              <a:t>RMB150 per year in year one.</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Promotion"/>
          <p:cNvSpPr txBox="1"/>
          <p:nvPr>
            <p:ph type="title"/>
          </p:nvPr>
        </p:nvSpPr>
        <p:spPr>
          <a:xfrm>
            <a:off x="823291" y="175039"/>
            <a:ext cx="11861801" cy="3175001"/>
          </a:xfrm>
          <a:prstGeom prst="rect">
            <a:avLst/>
          </a:prstGeom>
        </p:spPr>
        <p:txBody>
          <a:bodyPr/>
          <a:lstStyle/>
          <a:p>
            <a:pPr/>
            <a:r>
              <a:t>7.	Promotion / marketing</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Promotion of the store…"/>
          <p:cNvSpPr txBox="1"/>
          <p:nvPr>
            <p:ph type="body" idx="1"/>
          </p:nvPr>
        </p:nvSpPr>
        <p:spPr>
          <a:xfrm>
            <a:off x="838200" y="2815258"/>
            <a:ext cx="11861800" cy="6667501"/>
          </a:xfrm>
          <a:prstGeom prst="rect">
            <a:avLst/>
          </a:prstGeom>
        </p:spPr>
        <p:txBody>
          <a:bodyPr/>
          <a:lstStyle/>
          <a:p>
            <a:pPr marL="0" indent="0">
              <a:buSzTx/>
              <a:buNone/>
            </a:pPr>
            <a:r>
              <a:t>Promotion of the store</a:t>
            </a:r>
            <a:r>
              <a:t> will be done via:</a:t>
            </a:r>
          </a:p>
          <a:p>
            <a:pPr/>
            <a:r>
              <a:t>the shop/Tiger Den (maybe signs at MS and HS)</a:t>
            </a:r>
          </a:p>
          <a:p>
            <a:pPr/>
            <a:r>
              <a:t>WAB weekly</a:t>
            </a:r>
          </a:p>
          <a:p>
            <a:pPr/>
            <a:r>
              <a:t>Social media </a:t>
            </a:r>
          </a:p>
          <a:p>
            <a:pPr/>
            <a:r>
              <a:t>Print advertising</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Titel 1"/>
          <p:cNvSpPr txBox="1"/>
          <p:nvPr>
            <p:ph type="title"/>
          </p:nvPr>
        </p:nvSpPr>
        <p:spPr>
          <a:xfrm>
            <a:off x="889551" y="410323"/>
            <a:ext cx="11861801" cy="1397001"/>
          </a:xfrm>
          <a:prstGeom prst="rect">
            <a:avLst/>
          </a:prstGeom>
        </p:spPr>
        <p:txBody>
          <a:bodyPr/>
          <a:lstStyle/>
          <a:p>
            <a:pPr/>
            <a:r>
              <a:t>8.	Workflow</a:t>
            </a:r>
          </a:p>
        </p:txBody>
      </p:sp>
      <p:sp>
        <p:nvSpPr>
          <p:cNvPr id="214" name="Tijdelijke aanduiding voor tekst 2"/>
          <p:cNvSpPr txBox="1"/>
          <p:nvPr>
            <p:ph type="body" idx="1"/>
          </p:nvPr>
        </p:nvSpPr>
        <p:spPr>
          <a:prstGeom prst="rect">
            <a:avLst/>
          </a:prstGeom>
        </p:spPr>
        <p:txBody>
          <a:bodyPr/>
          <a:lstStyle/>
          <a:p>
            <a:pPr/>
            <a:r>
              <a:t>A)	Ordering</a:t>
            </a:r>
          </a:p>
        </p:txBody>
      </p:sp>
      <p:grpSp>
        <p:nvGrpSpPr>
          <p:cNvPr id="217" name="Stroomdiagram: Document 5"/>
          <p:cNvGrpSpPr/>
          <p:nvPr/>
        </p:nvGrpSpPr>
        <p:grpSpPr>
          <a:xfrm>
            <a:off x="1035065" y="3990447"/>
            <a:ext cx="1549369" cy="880413"/>
            <a:chOff x="0" y="0"/>
            <a:chExt cx="1549368" cy="880411"/>
          </a:xfrm>
        </p:grpSpPr>
        <p:sp>
          <p:nvSpPr>
            <p:cNvPr id="215" name="Shape"/>
            <p:cNvSpPr/>
            <p:nvPr/>
          </p:nvSpPr>
          <p:spPr>
            <a:xfrm>
              <a:off x="0" y="0"/>
              <a:ext cx="1549369" cy="880412"/>
            </a:xfrm>
            <a:custGeom>
              <a:avLst/>
              <a:gdLst/>
              <a:ahLst/>
              <a:cxnLst>
                <a:cxn ang="0">
                  <a:pos x="wd2" y="hd2"/>
                </a:cxn>
                <a:cxn ang="5400000">
                  <a:pos x="wd2" y="hd2"/>
                </a:cxn>
                <a:cxn ang="10800000">
                  <a:pos x="wd2" y="hd2"/>
                </a:cxn>
                <a:cxn ang="16200000">
                  <a:pos x="wd2" y="hd2"/>
                </a:cxn>
              </a:cxnLst>
              <a:rect l="0" t="0" r="r" b="b"/>
              <a:pathLst>
                <a:path w="21600" h="19255" fill="norm" stroke="1" extrusionOk="0">
                  <a:moveTo>
                    <a:pt x="0" y="0"/>
                  </a:moveTo>
                  <a:lnTo>
                    <a:pt x="21600" y="0"/>
                  </a:lnTo>
                  <a:lnTo>
                    <a:pt x="21600" y="15641"/>
                  </a:lnTo>
                  <a:cubicBezTo>
                    <a:pt x="10800" y="15641"/>
                    <a:pt x="10800" y="21600"/>
                    <a:pt x="0" y="18214"/>
                  </a:cubicBezTo>
                  <a:close/>
                </a:path>
              </a:pathLst>
            </a:custGeom>
            <a:solidFill>
              <a:srgbClr val="FFFF00"/>
            </a:solidFill>
            <a:ln w="25400" cap="flat">
              <a:solidFill>
                <a:schemeClr val="accent1"/>
              </a:solidFill>
              <a:prstDash val="solid"/>
              <a:round/>
            </a:ln>
            <a:effectLst/>
          </p:spPr>
          <p:txBody>
            <a:bodyPr wrap="square" lIns="50800" tIns="50800" rIns="50800" bIns="50800" numCol="1" anchor="ctr">
              <a:noAutofit/>
            </a:bodyPr>
            <a:lstStyle/>
            <a:p>
              <a:pPr>
                <a:defRPr sz="2000">
                  <a:latin typeface="+mn-lt"/>
                  <a:ea typeface="+mn-ea"/>
                  <a:cs typeface="+mn-cs"/>
                  <a:sym typeface="Helvetica Neue"/>
                </a:defRPr>
              </a:pPr>
            </a:p>
          </p:txBody>
        </p:sp>
        <p:sp>
          <p:nvSpPr>
            <p:cNvPr id="216" name="Order…"/>
            <p:cNvSpPr txBox="1"/>
            <p:nvPr/>
          </p:nvSpPr>
          <p:spPr>
            <a:xfrm>
              <a:off x="0" y="5534"/>
              <a:ext cx="1549369" cy="70408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sz="2000">
                  <a:latin typeface="+mn-lt"/>
                  <a:ea typeface="+mn-ea"/>
                  <a:cs typeface="+mn-cs"/>
                  <a:sym typeface="Helvetica Neue"/>
                </a:defRPr>
              </a:pPr>
              <a:r>
                <a:t>Order</a:t>
              </a:r>
            </a:p>
            <a:p>
              <a:pPr>
                <a:defRPr sz="2000">
                  <a:latin typeface="+mn-lt"/>
                  <a:ea typeface="+mn-ea"/>
                  <a:cs typeface="+mn-cs"/>
                  <a:sym typeface="Helvetica Neue"/>
                </a:defRPr>
              </a:pPr>
              <a:r>
                <a:t>in shop</a:t>
              </a:r>
            </a:p>
          </p:txBody>
        </p:sp>
      </p:grpSp>
      <p:grpSp>
        <p:nvGrpSpPr>
          <p:cNvPr id="220" name="Stroomdiagram: Voorbereiding 6"/>
          <p:cNvGrpSpPr/>
          <p:nvPr/>
        </p:nvGrpSpPr>
        <p:grpSpPr>
          <a:xfrm>
            <a:off x="889551" y="5386227"/>
            <a:ext cx="1840397" cy="1302921"/>
            <a:chOff x="0" y="0"/>
            <a:chExt cx="1840395" cy="1302920"/>
          </a:xfrm>
        </p:grpSpPr>
        <p:sp>
          <p:nvSpPr>
            <p:cNvPr id="218" name="Shape"/>
            <p:cNvSpPr/>
            <p:nvPr/>
          </p:nvSpPr>
          <p:spPr>
            <a:xfrm flipH="1">
              <a:off x="0" y="-1"/>
              <a:ext cx="1840397" cy="13029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sz="1200">
                  <a:latin typeface="+mn-lt"/>
                  <a:ea typeface="+mn-ea"/>
                  <a:cs typeface="+mn-cs"/>
                  <a:sym typeface="Helvetica Neue"/>
                </a:defRPr>
              </a:pPr>
            </a:p>
          </p:txBody>
        </p:sp>
        <p:sp>
          <p:nvSpPr>
            <p:cNvPr id="219" name="Checking online orders"/>
            <p:cNvSpPr txBox="1"/>
            <p:nvPr/>
          </p:nvSpPr>
          <p:spPr>
            <a:xfrm>
              <a:off x="368079" y="5894"/>
              <a:ext cx="1104239" cy="129113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sz="1200">
                  <a:latin typeface="+mn-lt"/>
                  <a:ea typeface="+mn-ea"/>
                  <a:cs typeface="+mn-cs"/>
                  <a:sym typeface="Helvetica Neue"/>
                </a:defRPr>
              </a:pPr>
            </a:p>
            <a:p>
              <a:pPr>
                <a:defRPr sz="1800">
                  <a:latin typeface="+mn-lt"/>
                  <a:ea typeface="+mn-ea"/>
                  <a:cs typeface="+mn-cs"/>
                  <a:sym typeface="Helvetica Neue"/>
                </a:defRPr>
              </a:pPr>
              <a:r>
                <a:t>Checking online orders</a:t>
              </a:r>
            </a:p>
          </p:txBody>
        </p:sp>
      </p:grpSp>
      <p:grpSp>
        <p:nvGrpSpPr>
          <p:cNvPr id="223" name="Stroomdiagram: Voorbereiding 8"/>
          <p:cNvGrpSpPr/>
          <p:nvPr/>
        </p:nvGrpSpPr>
        <p:grpSpPr>
          <a:xfrm>
            <a:off x="3805030" y="4496503"/>
            <a:ext cx="1722784" cy="1212800"/>
            <a:chOff x="0" y="0"/>
            <a:chExt cx="1722783" cy="1212799"/>
          </a:xfrm>
        </p:grpSpPr>
        <p:sp>
          <p:nvSpPr>
            <p:cNvPr id="221" name="Shape"/>
            <p:cNvSpPr/>
            <p:nvPr/>
          </p:nvSpPr>
          <p:spPr>
            <a:xfrm flipH="1">
              <a:off x="0" y="139605"/>
              <a:ext cx="1722784" cy="9335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sz="1800">
                  <a:latin typeface="+mn-lt"/>
                  <a:ea typeface="+mn-ea"/>
                  <a:cs typeface="+mn-cs"/>
                  <a:sym typeface="Helvetica Neue"/>
                </a:defRPr>
              </a:pPr>
            </a:p>
          </p:txBody>
        </p:sp>
        <p:sp>
          <p:nvSpPr>
            <p:cNvPr id="222" name="Check stock inventory"/>
            <p:cNvSpPr txBox="1"/>
            <p:nvPr/>
          </p:nvSpPr>
          <p:spPr>
            <a:xfrm>
              <a:off x="344557" y="0"/>
              <a:ext cx="1033670" cy="12128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Check stock inventory</a:t>
              </a:r>
            </a:p>
          </p:txBody>
        </p:sp>
      </p:grpSp>
      <p:grpSp>
        <p:nvGrpSpPr>
          <p:cNvPr id="226" name="Stroomdiagram: Opgeslagen gegevens 9"/>
          <p:cNvGrpSpPr/>
          <p:nvPr/>
        </p:nvGrpSpPr>
        <p:grpSpPr>
          <a:xfrm>
            <a:off x="3805029" y="7983305"/>
            <a:ext cx="1441177" cy="810479"/>
            <a:chOff x="0" y="0"/>
            <a:chExt cx="1441176" cy="810478"/>
          </a:xfrm>
        </p:grpSpPr>
        <p:sp>
          <p:nvSpPr>
            <p:cNvPr id="224" name="Shape"/>
            <p:cNvSpPr/>
            <p:nvPr/>
          </p:nvSpPr>
          <p:spPr>
            <a:xfrm flipH="1">
              <a:off x="0" y="-1"/>
              <a:ext cx="1441177" cy="8104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00" y="0"/>
                  </a:moveTo>
                  <a:lnTo>
                    <a:pt x="21600" y="0"/>
                  </a:lnTo>
                  <a:cubicBezTo>
                    <a:pt x="19612" y="0"/>
                    <a:pt x="18000" y="4835"/>
                    <a:pt x="18000" y="10800"/>
                  </a:cubicBezTo>
                  <a:cubicBezTo>
                    <a:pt x="18000" y="16765"/>
                    <a:pt x="19612" y="21600"/>
                    <a:pt x="21600" y="21600"/>
                  </a:cubicBezTo>
                  <a:lnTo>
                    <a:pt x="3600" y="21600"/>
                  </a:lnTo>
                  <a:cubicBezTo>
                    <a:pt x="1612" y="21600"/>
                    <a:pt x="0" y="16765"/>
                    <a:pt x="0" y="10800"/>
                  </a:cubicBezTo>
                  <a:cubicBezTo>
                    <a:pt x="0" y="4835"/>
                    <a:pt x="1612" y="0"/>
                    <a:pt x="3600" y="0"/>
                  </a:cubicBezTo>
                  <a:close/>
                </a:path>
              </a:pathLst>
            </a:custGeom>
            <a:solidFill>
              <a:srgbClr val="FFFFFF"/>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25" name="Stock…"/>
            <p:cNvSpPr txBox="1"/>
            <p:nvPr/>
          </p:nvSpPr>
          <p:spPr>
            <a:xfrm>
              <a:off x="240195" y="14028"/>
              <a:ext cx="960786" cy="7824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sz="1800">
                  <a:latin typeface="+mn-lt"/>
                  <a:ea typeface="+mn-ea"/>
                  <a:cs typeface="+mn-cs"/>
                  <a:sym typeface="Helvetica Neue"/>
                </a:defRPr>
              </a:pPr>
              <a:r>
                <a:t>Stock</a:t>
              </a:r>
            </a:p>
            <a:p>
              <a:pPr>
                <a:defRPr sz="1400">
                  <a:latin typeface="+mn-lt"/>
                  <a:ea typeface="+mn-ea"/>
                  <a:cs typeface="+mn-cs"/>
                  <a:sym typeface="Helvetica Neue"/>
                </a:defRPr>
              </a:pPr>
              <a:r>
                <a:t>(shop and storage)</a:t>
              </a:r>
            </a:p>
          </p:txBody>
        </p:sp>
      </p:grpSp>
      <p:grpSp>
        <p:nvGrpSpPr>
          <p:cNvPr id="229" name="Stroomdiagram: Uitstel 10"/>
          <p:cNvGrpSpPr/>
          <p:nvPr/>
        </p:nvGrpSpPr>
        <p:grpSpPr>
          <a:xfrm>
            <a:off x="6526949" y="3949727"/>
            <a:ext cx="1586433" cy="923291"/>
            <a:chOff x="0" y="0"/>
            <a:chExt cx="1586432" cy="923290"/>
          </a:xfrm>
        </p:grpSpPr>
        <p:sp>
          <p:nvSpPr>
            <p:cNvPr id="227" name="Shape"/>
            <p:cNvSpPr/>
            <p:nvPr/>
          </p:nvSpPr>
          <p:spPr>
            <a:xfrm>
              <a:off x="-1" y="-1"/>
              <a:ext cx="1586434" cy="923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cubicBezTo>
                    <a:pt x="16765" y="0"/>
                    <a:pt x="21600" y="4835"/>
                    <a:pt x="21600" y="10800"/>
                  </a:cubicBezTo>
                  <a:cubicBezTo>
                    <a:pt x="21600" y="16765"/>
                    <a:pt x="16765" y="21600"/>
                    <a:pt x="10800" y="21600"/>
                  </a:cubicBezTo>
                  <a:lnTo>
                    <a:pt x="0" y="21600"/>
                  </a:lnTo>
                  <a:close/>
                </a:path>
              </a:pathLst>
            </a:custGeom>
            <a:solidFill>
              <a:srgbClr val="FFFFFF"/>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28" name="Product sold out"/>
            <p:cNvSpPr txBox="1"/>
            <p:nvPr/>
          </p:nvSpPr>
          <p:spPr>
            <a:xfrm>
              <a:off x="0" y="134644"/>
              <a:ext cx="1354104" cy="654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Product sold out</a:t>
              </a:r>
            </a:p>
          </p:txBody>
        </p:sp>
      </p:grpSp>
      <p:grpSp>
        <p:nvGrpSpPr>
          <p:cNvPr id="232" name="Stroomdiagram: Uitstel 11"/>
          <p:cNvGrpSpPr/>
          <p:nvPr/>
        </p:nvGrpSpPr>
        <p:grpSpPr>
          <a:xfrm>
            <a:off x="6502399" y="6157572"/>
            <a:ext cx="1586434" cy="923292"/>
            <a:chOff x="0" y="0"/>
            <a:chExt cx="1586432" cy="923290"/>
          </a:xfrm>
        </p:grpSpPr>
        <p:sp>
          <p:nvSpPr>
            <p:cNvPr id="230" name="Shape"/>
            <p:cNvSpPr/>
            <p:nvPr/>
          </p:nvSpPr>
          <p:spPr>
            <a:xfrm>
              <a:off x="-1" y="-1"/>
              <a:ext cx="1586434" cy="9232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0800" y="0"/>
                  </a:lnTo>
                  <a:cubicBezTo>
                    <a:pt x="16765" y="0"/>
                    <a:pt x="21600" y="4835"/>
                    <a:pt x="21600" y="10800"/>
                  </a:cubicBezTo>
                  <a:cubicBezTo>
                    <a:pt x="21600" y="16765"/>
                    <a:pt x="16765" y="21600"/>
                    <a:pt x="10800" y="21600"/>
                  </a:cubicBezTo>
                  <a:lnTo>
                    <a:pt x="0" y="21600"/>
                  </a:lnTo>
                  <a:close/>
                </a:path>
              </a:pathLst>
            </a:custGeom>
            <a:solidFill>
              <a:srgbClr val="FFFFFF"/>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31" name="Product available"/>
            <p:cNvSpPr txBox="1"/>
            <p:nvPr/>
          </p:nvSpPr>
          <p:spPr>
            <a:xfrm>
              <a:off x="0" y="134644"/>
              <a:ext cx="1354104" cy="654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Product available </a:t>
              </a:r>
            </a:p>
          </p:txBody>
        </p:sp>
      </p:grpSp>
      <p:grpSp>
        <p:nvGrpSpPr>
          <p:cNvPr id="236" name="Stroomdiagram: Vooraf gedefinieerd proces 12"/>
          <p:cNvGrpSpPr/>
          <p:nvPr/>
        </p:nvGrpSpPr>
        <p:grpSpPr>
          <a:xfrm>
            <a:off x="9730684" y="3465498"/>
            <a:ext cx="2384564" cy="718146"/>
            <a:chOff x="0" y="0"/>
            <a:chExt cx="2384562" cy="718145"/>
          </a:xfrm>
        </p:grpSpPr>
        <p:sp>
          <p:nvSpPr>
            <p:cNvPr id="233" name="Rectangle"/>
            <p:cNvSpPr/>
            <p:nvPr/>
          </p:nvSpPr>
          <p:spPr>
            <a:xfrm>
              <a:off x="0" y="-1"/>
              <a:ext cx="2384563" cy="718147"/>
            </a:xfrm>
            <a:prstGeom prst="rect">
              <a:avLst/>
            </a:prstGeom>
            <a:solidFill>
              <a:srgbClr val="FFFFFF"/>
            </a:solidFill>
            <a:ln w="12700" cap="flat">
              <a:noFill/>
              <a:miter lim="400000"/>
            </a:ln>
            <a:effectLst/>
          </p:spPr>
          <p:txBody>
            <a:bodyPr wrap="square" lIns="50800" tIns="50800" rIns="50800" bIns="50800" numCol="1" anchor="ctr">
              <a:noAutofit/>
            </a:bodyPr>
            <a:lstStyle/>
            <a:p>
              <a:pPr>
                <a:defRPr sz="2000">
                  <a:latin typeface="+mn-lt"/>
                  <a:ea typeface="+mn-ea"/>
                  <a:cs typeface="+mn-cs"/>
                  <a:sym typeface="Helvetica Neue"/>
                </a:defRPr>
              </a:pPr>
            </a:p>
          </p:txBody>
        </p:sp>
        <p:sp>
          <p:nvSpPr>
            <p:cNvPr id="234" name="Shape"/>
            <p:cNvSpPr/>
            <p:nvPr/>
          </p:nvSpPr>
          <p:spPr>
            <a:xfrm>
              <a:off x="0" y="-1"/>
              <a:ext cx="2384563" cy="7181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00" y="0"/>
                  </a:moveTo>
                  <a:lnTo>
                    <a:pt x="2700" y="21600"/>
                  </a:lnTo>
                  <a:moveTo>
                    <a:pt x="18900" y="0"/>
                  </a:moveTo>
                  <a:lnTo>
                    <a:pt x="18900" y="21600"/>
                  </a:lnTo>
                  <a:moveTo>
                    <a:pt x="0" y="0"/>
                  </a:moveTo>
                  <a:lnTo>
                    <a:pt x="21600" y="0"/>
                  </a:lnTo>
                  <a:lnTo>
                    <a:pt x="21600" y="21600"/>
                  </a:lnTo>
                  <a:lnTo>
                    <a:pt x="0" y="21600"/>
                  </a:lnTo>
                  <a:close/>
                </a:path>
              </a:pathLst>
            </a:custGeom>
            <a:noFill/>
            <a:ln w="25400" cap="flat">
              <a:solidFill>
                <a:schemeClr val="accent1"/>
              </a:solidFill>
              <a:prstDash val="solid"/>
              <a:round/>
            </a:ln>
            <a:effectLst/>
          </p:spPr>
          <p:txBody>
            <a:bodyPr wrap="square" lIns="50800" tIns="50800" rIns="50800" bIns="50800" numCol="1" anchor="ctr">
              <a:noAutofit/>
            </a:bodyPr>
            <a:lstStyle/>
            <a:p>
              <a:pPr>
                <a:defRPr sz="2000">
                  <a:latin typeface="+mn-lt"/>
                  <a:ea typeface="+mn-ea"/>
                  <a:cs typeface="+mn-cs"/>
                  <a:sym typeface="Helvetica Neue"/>
                </a:defRPr>
              </a:pPr>
            </a:p>
          </p:txBody>
        </p:sp>
        <p:sp>
          <p:nvSpPr>
            <p:cNvPr id="235" name="Purchage to refill stock"/>
            <p:cNvSpPr txBox="1"/>
            <p:nvPr/>
          </p:nvSpPr>
          <p:spPr>
            <a:xfrm>
              <a:off x="298069" y="7028"/>
              <a:ext cx="1788424" cy="70408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000">
                  <a:latin typeface="+mn-lt"/>
                  <a:ea typeface="+mn-ea"/>
                  <a:cs typeface="+mn-cs"/>
                  <a:sym typeface="Helvetica Neue"/>
                </a:defRPr>
              </a:lvl1pPr>
            </a:lstStyle>
            <a:p>
              <a:pPr/>
              <a:r>
                <a:t>Purchage to refill stock</a:t>
              </a:r>
            </a:p>
          </p:txBody>
        </p:sp>
      </p:grpSp>
      <p:grpSp>
        <p:nvGrpSpPr>
          <p:cNvPr id="240" name="Stroomdiagram: Vooraf gedefinieerd proces 13"/>
          <p:cNvGrpSpPr/>
          <p:nvPr/>
        </p:nvGrpSpPr>
        <p:grpSpPr>
          <a:xfrm>
            <a:off x="9730685" y="6482474"/>
            <a:ext cx="2384565" cy="718146"/>
            <a:chOff x="0" y="0"/>
            <a:chExt cx="2384563" cy="718145"/>
          </a:xfrm>
        </p:grpSpPr>
        <p:sp>
          <p:nvSpPr>
            <p:cNvPr id="237" name="Rectangle"/>
            <p:cNvSpPr/>
            <p:nvPr/>
          </p:nvSpPr>
          <p:spPr>
            <a:xfrm>
              <a:off x="0" y="-1"/>
              <a:ext cx="2384564" cy="718147"/>
            </a:xfrm>
            <a:prstGeom prst="rect">
              <a:avLst/>
            </a:prstGeom>
            <a:solidFill>
              <a:srgbClr val="FFFFFF"/>
            </a:solidFill>
            <a:ln w="12700" cap="flat">
              <a:noFill/>
              <a:miter lim="400000"/>
            </a:ln>
            <a:effectLst/>
          </p:spPr>
          <p:txBody>
            <a:bodyPr wrap="square" lIns="50800" tIns="50800" rIns="50800" bIns="50800" numCol="1" anchor="ctr">
              <a:noAutofit/>
            </a:bodyPr>
            <a:lstStyle/>
            <a:p>
              <a:pPr>
                <a:defRPr sz="2000">
                  <a:latin typeface="+mn-lt"/>
                  <a:ea typeface="+mn-ea"/>
                  <a:cs typeface="+mn-cs"/>
                  <a:sym typeface="Helvetica Neue"/>
                </a:defRPr>
              </a:pPr>
            </a:p>
          </p:txBody>
        </p:sp>
        <p:sp>
          <p:nvSpPr>
            <p:cNvPr id="238" name="Shape"/>
            <p:cNvSpPr/>
            <p:nvPr/>
          </p:nvSpPr>
          <p:spPr>
            <a:xfrm>
              <a:off x="0" y="-1"/>
              <a:ext cx="2384564" cy="71814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700" y="0"/>
                  </a:moveTo>
                  <a:lnTo>
                    <a:pt x="2700" y="21600"/>
                  </a:lnTo>
                  <a:moveTo>
                    <a:pt x="18900" y="0"/>
                  </a:moveTo>
                  <a:lnTo>
                    <a:pt x="18900" y="21600"/>
                  </a:lnTo>
                  <a:moveTo>
                    <a:pt x="0" y="0"/>
                  </a:moveTo>
                  <a:lnTo>
                    <a:pt x="21600" y="0"/>
                  </a:lnTo>
                  <a:lnTo>
                    <a:pt x="21600" y="21600"/>
                  </a:lnTo>
                  <a:lnTo>
                    <a:pt x="0" y="21600"/>
                  </a:lnTo>
                  <a:close/>
                </a:path>
              </a:pathLst>
            </a:custGeom>
            <a:noFill/>
            <a:ln w="25400" cap="flat">
              <a:solidFill>
                <a:schemeClr val="accent1"/>
              </a:solidFill>
              <a:prstDash val="solid"/>
              <a:round/>
            </a:ln>
            <a:effectLst/>
          </p:spPr>
          <p:txBody>
            <a:bodyPr wrap="square" lIns="50800" tIns="50800" rIns="50800" bIns="50800" numCol="1" anchor="ctr">
              <a:noAutofit/>
            </a:bodyPr>
            <a:lstStyle/>
            <a:p>
              <a:pPr>
                <a:defRPr sz="2000">
                  <a:latin typeface="+mn-lt"/>
                  <a:ea typeface="+mn-ea"/>
                  <a:cs typeface="+mn-cs"/>
                  <a:sym typeface="Helvetica Neue"/>
                </a:defRPr>
              </a:pPr>
            </a:p>
          </p:txBody>
        </p:sp>
        <p:sp>
          <p:nvSpPr>
            <p:cNvPr id="239" name="Delivery to client"/>
            <p:cNvSpPr txBox="1"/>
            <p:nvPr/>
          </p:nvSpPr>
          <p:spPr>
            <a:xfrm>
              <a:off x="298071" y="7028"/>
              <a:ext cx="1788424" cy="70408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2000">
                  <a:latin typeface="+mn-lt"/>
                  <a:ea typeface="+mn-ea"/>
                  <a:cs typeface="+mn-cs"/>
                  <a:sym typeface="Helvetica Neue"/>
                </a:defRPr>
              </a:lvl1pPr>
            </a:lstStyle>
            <a:p>
              <a:pPr/>
              <a:r>
                <a:t>Delivery to client</a:t>
              </a:r>
            </a:p>
          </p:txBody>
        </p:sp>
      </p:gr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Titel 1"/>
          <p:cNvSpPr txBox="1"/>
          <p:nvPr>
            <p:ph type="title"/>
          </p:nvPr>
        </p:nvSpPr>
        <p:spPr>
          <a:xfrm>
            <a:off x="889551" y="410323"/>
            <a:ext cx="11861801" cy="1397001"/>
          </a:xfrm>
          <a:prstGeom prst="rect">
            <a:avLst/>
          </a:prstGeom>
        </p:spPr>
        <p:txBody>
          <a:bodyPr/>
          <a:lstStyle/>
          <a:p>
            <a:pPr/>
            <a:r>
              <a:t>8.	Workflow</a:t>
            </a:r>
          </a:p>
        </p:txBody>
      </p:sp>
      <p:sp>
        <p:nvSpPr>
          <p:cNvPr id="243" name="Tijdelijke aanduiding voor tekst 2"/>
          <p:cNvSpPr txBox="1"/>
          <p:nvPr>
            <p:ph type="body" idx="1"/>
          </p:nvPr>
        </p:nvSpPr>
        <p:spPr>
          <a:prstGeom prst="rect">
            <a:avLst/>
          </a:prstGeom>
        </p:spPr>
        <p:txBody>
          <a:bodyPr/>
          <a:lstStyle/>
          <a:p>
            <a:pPr/>
            <a:r>
              <a:t>B1)	Suppliers (shop delivery)</a:t>
            </a:r>
          </a:p>
        </p:txBody>
      </p:sp>
      <p:grpSp>
        <p:nvGrpSpPr>
          <p:cNvPr id="246" name="Stroomdiagram: Voorbereiding 8"/>
          <p:cNvGrpSpPr/>
          <p:nvPr/>
        </p:nvGrpSpPr>
        <p:grpSpPr>
          <a:xfrm>
            <a:off x="1499151" y="4044038"/>
            <a:ext cx="1722784" cy="1212801"/>
            <a:chOff x="0" y="0"/>
            <a:chExt cx="1722783" cy="1212799"/>
          </a:xfrm>
        </p:grpSpPr>
        <p:sp>
          <p:nvSpPr>
            <p:cNvPr id="244" name="Shape"/>
            <p:cNvSpPr/>
            <p:nvPr/>
          </p:nvSpPr>
          <p:spPr>
            <a:xfrm flipH="1">
              <a:off x="0" y="139605"/>
              <a:ext cx="1722784" cy="9335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sz="1800">
                  <a:latin typeface="+mn-lt"/>
                  <a:ea typeface="+mn-ea"/>
                  <a:cs typeface="+mn-cs"/>
                  <a:sym typeface="Helvetica Neue"/>
                </a:defRPr>
              </a:pPr>
            </a:p>
          </p:txBody>
        </p:sp>
        <p:sp>
          <p:nvSpPr>
            <p:cNvPr id="245" name="Check stock inventory"/>
            <p:cNvSpPr txBox="1"/>
            <p:nvPr/>
          </p:nvSpPr>
          <p:spPr>
            <a:xfrm>
              <a:off x="344557" y="0"/>
              <a:ext cx="1033670" cy="12128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Check stock inventory</a:t>
              </a:r>
            </a:p>
          </p:txBody>
        </p:sp>
      </p:grpSp>
      <p:grpSp>
        <p:nvGrpSpPr>
          <p:cNvPr id="249" name="Stroomdiagram: Opgeslagen gegevens 9"/>
          <p:cNvGrpSpPr/>
          <p:nvPr/>
        </p:nvGrpSpPr>
        <p:grpSpPr>
          <a:xfrm>
            <a:off x="1499149" y="6651220"/>
            <a:ext cx="1441178" cy="810479"/>
            <a:chOff x="0" y="0"/>
            <a:chExt cx="1441176" cy="810478"/>
          </a:xfrm>
        </p:grpSpPr>
        <p:sp>
          <p:nvSpPr>
            <p:cNvPr id="247" name="Shape"/>
            <p:cNvSpPr/>
            <p:nvPr/>
          </p:nvSpPr>
          <p:spPr>
            <a:xfrm flipH="1">
              <a:off x="0" y="-1"/>
              <a:ext cx="1441177" cy="81048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600" y="0"/>
                  </a:moveTo>
                  <a:lnTo>
                    <a:pt x="21600" y="0"/>
                  </a:lnTo>
                  <a:cubicBezTo>
                    <a:pt x="19612" y="0"/>
                    <a:pt x="18000" y="4835"/>
                    <a:pt x="18000" y="10800"/>
                  </a:cubicBezTo>
                  <a:cubicBezTo>
                    <a:pt x="18000" y="16765"/>
                    <a:pt x="19612" y="21600"/>
                    <a:pt x="21600" y="21600"/>
                  </a:cubicBezTo>
                  <a:lnTo>
                    <a:pt x="3600" y="21600"/>
                  </a:lnTo>
                  <a:cubicBezTo>
                    <a:pt x="1612" y="21600"/>
                    <a:pt x="0" y="16765"/>
                    <a:pt x="0" y="10800"/>
                  </a:cubicBezTo>
                  <a:cubicBezTo>
                    <a:pt x="0" y="4835"/>
                    <a:pt x="1612" y="0"/>
                    <a:pt x="3600" y="0"/>
                  </a:cubicBezTo>
                  <a:close/>
                </a:path>
              </a:pathLst>
            </a:custGeom>
            <a:solidFill>
              <a:srgbClr val="FFFFFF"/>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48" name="Stock…"/>
            <p:cNvSpPr txBox="1"/>
            <p:nvPr/>
          </p:nvSpPr>
          <p:spPr>
            <a:xfrm>
              <a:off x="240195" y="14028"/>
              <a:ext cx="960786" cy="78242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defRPr sz="1800">
                  <a:latin typeface="+mn-lt"/>
                  <a:ea typeface="+mn-ea"/>
                  <a:cs typeface="+mn-cs"/>
                  <a:sym typeface="Helvetica Neue"/>
                </a:defRPr>
              </a:pPr>
              <a:r>
                <a:t>Stock</a:t>
              </a:r>
            </a:p>
            <a:p>
              <a:pPr>
                <a:defRPr sz="1400">
                  <a:latin typeface="+mn-lt"/>
                  <a:ea typeface="+mn-ea"/>
                  <a:cs typeface="+mn-cs"/>
                  <a:sym typeface="Helvetica Neue"/>
                </a:defRPr>
              </a:pPr>
              <a:r>
                <a:t>(shop and storage)</a:t>
              </a:r>
            </a:p>
          </p:txBody>
        </p:sp>
      </p:grpSp>
      <p:grpSp>
        <p:nvGrpSpPr>
          <p:cNvPr id="252" name="Stroomdiagram: Voorbereiding 14"/>
          <p:cNvGrpSpPr/>
          <p:nvPr/>
        </p:nvGrpSpPr>
        <p:grpSpPr>
          <a:xfrm>
            <a:off x="3659108" y="3904339"/>
            <a:ext cx="1959813" cy="1492201"/>
            <a:chOff x="0" y="0"/>
            <a:chExt cx="1959811" cy="1492199"/>
          </a:xfrm>
        </p:grpSpPr>
        <p:sp>
          <p:nvSpPr>
            <p:cNvPr id="250" name="Shape"/>
            <p:cNvSpPr/>
            <p:nvPr/>
          </p:nvSpPr>
          <p:spPr>
            <a:xfrm flipH="1">
              <a:off x="0" y="2306"/>
              <a:ext cx="1959813" cy="14875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sz="1800">
                  <a:latin typeface="+mn-lt"/>
                  <a:ea typeface="+mn-ea"/>
                  <a:cs typeface="+mn-cs"/>
                  <a:sym typeface="Helvetica Neue"/>
                </a:defRPr>
              </a:pPr>
            </a:p>
          </p:txBody>
        </p:sp>
        <p:sp>
          <p:nvSpPr>
            <p:cNvPr id="251" name="Determine deficit item(s) and amounts"/>
            <p:cNvSpPr txBox="1"/>
            <p:nvPr/>
          </p:nvSpPr>
          <p:spPr>
            <a:xfrm>
              <a:off x="391962" y="-1"/>
              <a:ext cx="1175889" cy="1492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Determine deficit item(s) and amounts</a:t>
              </a:r>
            </a:p>
          </p:txBody>
        </p:sp>
      </p:grpSp>
      <p:grpSp>
        <p:nvGrpSpPr>
          <p:cNvPr id="255" name="Stroomdiagram: Voorbereiding 15"/>
          <p:cNvGrpSpPr/>
          <p:nvPr/>
        </p:nvGrpSpPr>
        <p:grpSpPr>
          <a:xfrm>
            <a:off x="6353790" y="3904337"/>
            <a:ext cx="1959813" cy="1492200"/>
            <a:chOff x="0" y="0"/>
            <a:chExt cx="1959811" cy="1492199"/>
          </a:xfrm>
        </p:grpSpPr>
        <p:sp>
          <p:nvSpPr>
            <p:cNvPr id="253" name="Shape"/>
            <p:cNvSpPr/>
            <p:nvPr/>
          </p:nvSpPr>
          <p:spPr>
            <a:xfrm flipH="1">
              <a:off x="0" y="140805"/>
              <a:ext cx="1959813" cy="12105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54" name="Order the items from supplier, i.e. WABX"/>
            <p:cNvSpPr txBox="1"/>
            <p:nvPr/>
          </p:nvSpPr>
          <p:spPr>
            <a:xfrm>
              <a:off x="391962" y="0"/>
              <a:ext cx="1175889" cy="14922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Order the items from supplier, i.e. WABX</a:t>
              </a:r>
            </a:p>
          </p:txBody>
        </p:sp>
      </p:grpSp>
      <p:grpSp>
        <p:nvGrpSpPr>
          <p:cNvPr id="258" name="Stroomdiagram: Voorbereiding 16"/>
          <p:cNvGrpSpPr/>
          <p:nvPr/>
        </p:nvGrpSpPr>
        <p:grpSpPr>
          <a:xfrm>
            <a:off x="8721915" y="4183643"/>
            <a:ext cx="1959813" cy="933590"/>
            <a:chOff x="0" y="0"/>
            <a:chExt cx="1959811" cy="933589"/>
          </a:xfrm>
        </p:grpSpPr>
        <p:sp>
          <p:nvSpPr>
            <p:cNvPr id="256" name="Shape"/>
            <p:cNvSpPr/>
            <p:nvPr/>
          </p:nvSpPr>
          <p:spPr>
            <a:xfrm flipH="1">
              <a:off x="0" y="-1"/>
              <a:ext cx="1959813" cy="9335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57" name="Check correct delivery"/>
            <p:cNvSpPr txBox="1"/>
            <p:nvPr/>
          </p:nvSpPr>
          <p:spPr>
            <a:xfrm>
              <a:off x="391962" y="94"/>
              <a:ext cx="1175889" cy="933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Check correct delivery </a:t>
              </a:r>
            </a:p>
          </p:txBody>
        </p:sp>
      </p:gr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Titel 1"/>
          <p:cNvSpPr txBox="1"/>
          <p:nvPr>
            <p:ph type="title"/>
          </p:nvPr>
        </p:nvSpPr>
        <p:spPr>
          <a:xfrm>
            <a:off x="889551" y="410323"/>
            <a:ext cx="11861801" cy="1397001"/>
          </a:xfrm>
          <a:prstGeom prst="rect">
            <a:avLst/>
          </a:prstGeom>
        </p:spPr>
        <p:txBody>
          <a:bodyPr/>
          <a:lstStyle/>
          <a:p>
            <a:pPr/>
            <a:r>
              <a:t>8.	Workflow</a:t>
            </a:r>
          </a:p>
        </p:txBody>
      </p:sp>
      <p:sp>
        <p:nvSpPr>
          <p:cNvPr id="261" name="Tijdelijke aanduiding voor tekst 2"/>
          <p:cNvSpPr txBox="1"/>
          <p:nvPr>
            <p:ph type="body" idx="1"/>
          </p:nvPr>
        </p:nvSpPr>
        <p:spPr>
          <a:prstGeom prst="rect">
            <a:avLst/>
          </a:prstGeom>
        </p:spPr>
        <p:txBody>
          <a:bodyPr/>
          <a:lstStyle/>
          <a:p>
            <a:pPr/>
            <a:r>
              <a:t>B2)	 Suppliers (direct shipment)</a:t>
            </a:r>
          </a:p>
        </p:txBody>
      </p:sp>
      <p:grpSp>
        <p:nvGrpSpPr>
          <p:cNvPr id="264" name="Stroomdiagram: Voorbereiding 8"/>
          <p:cNvGrpSpPr/>
          <p:nvPr/>
        </p:nvGrpSpPr>
        <p:grpSpPr>
          <a:xfrm>
            <a:off x="1499151" y="4322143"/>
            <a:ext cx="1722784" cy="656591"/>
            <a:chOff x="0" y="0"/>
            <a:chExt cx="1722783" cy="656590"/>
          </a:xfrm>
        </p:grpSpPr>
        <p:sp>
          <p:nvSpPr>
            <p:cNvPr id="262" name="Shape"/>
            <p:cNvSpPr/>
            <p:nvPr/>
          </p:nvSpPr>
          <p:spPr>
            <a:xfrm flipH="1">
              <a:off x="0" y="-1"/>
              <a:ext cx="1722784" cy="6565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63" name="Check order"/>
            <p:cNvSpPr txBox="1"/>
            <p:nvPr/>
          </p:nvSpPr>
          <p:spPr>
            <a:xfrm>
              <a:off x="344557" y="1295"/>
              <a:ext cx="1033670" cy="654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Check order</a:t>
              </a:r>
            </a:p>
          </p:txBody>
        </p:sp>
      </p:grpSp>
      <p:grpSp>
        <p:nvGrpSpPr>
          <p:cNvPr id="267" name="Stroomdiagram: Voorbereiding 14"/>
          <p:cNvGrpSpPr/>
          <p:nvPr/>
        </p:nvGrpSpPr>
        <p:grpSpPr>
          <a:xfrm>
            <a:off x="4494371" y="3983589"/>
            <a:ext cx="1959813" cy="1333698"/>
            <a:chOff x="0" y="0"/>
            <a:chExt cx="1959811" cy="1333697"/>
          </a:xfrm>
        </p:grpSpPr>
        <p:sp>
          <p:nvSpPr>
            <p:cNvPr id="265" name="Shape"/>
            <p:cNvSpPr/>
            <p:nvPr/>
          </p:nvSpPr>
          <p:spPr>
            <a:xfrm flipH="1">
              <a:off x="0" y="-1"/>
              <a:ext cx="1959813" cy="133369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66" name="Give supplier detailed order information"/>
            <p:cNvSpPr txBox="1"/>
            <p:nvPr/>
          </p:nvSpPr>
          <p:spPr>
            <a:xfrm>
              <a:off x="391962" y="47393"/>
              <a:ext cx="1175889" cy="12389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600">
                  <a:latin typeface="+mn-lt"/>
                  <a:ea typeface="+mn-ea"/>
                  <a:cs typeface="+mn-cs"/>
                  <a:sym typeface="Helvetica Neue"/>
                </a:defRPr>
              </a:lvl1pPr>
            </a:lstStyle>
            <a:p>
              <a:pPr/>
              <a:r>
                <a:t>Give supplier detailed order information</a:t>
              </a:r>
            </a:p>
          </p:txBody>
        </p:sp>
      </p:grpSp>
      <p:grpSp>
        <p:nvGrpSpPr>
          <p:cNvPr id="270" name="Stroomdiagram: Voorbereiding 16"/>
          <p:cNvGrpSpPr/>
          <p:nvPr/>
        </p:nvGrpSpPr>
        <p:grpSpPr>
          <a:xfrm>
            <a:off x="7726621" y="3904338"/>
            <a:ext cx="1959813" cy="1492200"/>
            <a:chOff x="0" y="0"/>
            <a:chExt cx="1959811" cy="1492199"/>
          </a:xfrm>
        </p:grpSpPr>
        <p:sp>
          <p:nvSpPr>
            <p:cNvPr id="268" name="Shape"/>
            <p:cNvSpPr/>
            <p:nvPr/>
          </p:nvSpPr>
          <p:spPr>
            <a:xfrm flipH="1">
              <a:off x="0" y="2306"/>
              <a:ext cx="1959813" cy="14875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69" name="Check correct delivery via track &amp;trace"/>
            <p:cNvSpPr txBox="1"/>
            <p:nvPr/>
          </p:nvSpPr>
          <p:spPr>
            <a:xfrm>
              <a:off x="391962" y="-1"/>
              <a:ext cx="1175889" cy="1492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Check correct delivery via track &amp;trace </a:t>
              </a:r>
            </a:p>
          </p:txBody>
        </p:sp>
      </p:gr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Titel 1"/>
          <p:cNvSpPr txBox="1"/>
          <p:nvPr>
            <p:ph type="title"/>
          </p:nvPr>
        </p:nvSpPr>
        <p:spPr>
          <a:xfrm>
            <a:off x="889551" y="410323"/>
            <a:ext cx="11861801" cy="1397001"/>
          </a:xfrm>
          <a:prstGeom prst="rect">
            <a:avLst/>
          </a:prstGeom>
        </p:spPr>
        <p:txBody>
          <a:bodyPr/>
          <a:lstStyle/>
          <a:p>
            <a:pPr/>
            <a:r>
              <a:t>8.	Workflow</a:t>
            </a:r>
          </a:p>
        </p:txBody>
      </p:sp>
      <p:sp>
        <p:nvSpPr>
          <p:cNvPr id="273" name="Tijdelijke aanduiding voor tekst 2"/>
          <p:cNvSpPr txBox="1"/>
          <p:nvPr>
            <p:ph type="body" idx="1"/>
          </p:nvPr>
        </p:nvSpPr>
        <p:spPr>
          <a:prstGeom prst="rect">
            <a:avLst/>
          </a:prstGeom>
        </p:spPr>
        <p:txBody>
          <a:bodyPr/>
          <a:lstStyle/>
          <a:p>
            <a:pPr/>
            <a:r>
              <a:t>C)	Fulfillment (actions for Tiger Den volunteers)</a:t>
            </a:r>
          </a:p>
        </p:txBody>
      </p:sp>
      <p:grpSp>
        <p:nvGrpSpPr>
          <p:cNvPr id="276" name="Stroomdiagram: Voorbereiding 8"/>
          <p:cNvGrpSpPr/>
          <p:nvPr/>
        </p:nvGrpSpPr>
        <p:grpSpPr>
          <a:xfrm>
            <a:off x="1499151" y="4322143"/>
            <a:ext cx="1722784" cy="656591"/>
            <a:chOff x="0" y="0"/>
            <a:chExt cx="1722783" cy="656590"/>
          </a:xfrm>
        </p:grpSpPr>
        <p:sp>
          <p:nvSpPr>
            <p:cNvPr id="274" name="Shape"/>
            <p:cNvSpPr/>
            <p:nvPr/>
          </p:nvSpPr>
          <p:spPr>
            <a:xfrm flipH="1">
              <a:off x="0" y="-1"/>
              <a:ext cx="1722784" cy="6565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sz="1800">
                  <a:latin typeface="+mn-lt"/>
                  <a:ea typeface="+mn-ea"/>
                  <a:cs typeface="+mn-cs"/>
                  <a:sym typeface="Helvetica Neue"/>
                </a:defRPr>
              </a:pPr>
            </a:p>
          </p:txBody>
        </p:sp>
        <p:sp>
          <p:nvSpPr>
            <p:cNvPr id="275" name="Take the order"/>
            <p:cNvSpPr txBox="1"/>
            <p:nvPr/>
          </p:nvSpPr>
          <p:spPr>
            <a:xfrm>
              <a:off x="344557" y="1295"/>
              <a:ext cx="1033670" cy="654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Take the order</a:t>
              </a:r>
            </a:p>
          </p:txBody>
        </p:sp>
      </p:grpSp>
      <p:grpSp>
        <p:nvGrpSpPr>
          <p:cNvPr id="279" name="Stroomdiagram: Voorbereiding 14"/>
          <p:cNvGrpSpPr/>
          <p:nvPr/>
        </p:nvGrpSpPr>
        <p:grpSpPr>
          <a:xfrm>
            <a:off x="3659108" y="3764640"/>
            <a:ext cx="1959813" cy="1771600"/>
            <a:chOff x="0" y="0"/>
            <a:chExt cx="1959811" cy="1771599"/>
          </a:xfrm>
        </p:grpSpPr>
        <p:sp>
          <p:nvSpPr>
            <p:cNvPr id="277" name="Shape"/>
            <p:cNvSpPr/>
            <p:nvPr/>
          </p:nvSpPr>
          <p:spPr>
            <a:xfrm flipH="1">
              <a:off x="0" y="3506"/>
              <a:ext cx="1959813" cy="176458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78" name="Take the items out of the shop or the storage"/>
            <p:cNvSpPr txBox="1"/>
            <p:nvPr/>
          </p:nvSpPr>
          <p:spPr>
            <a:xfrm>
              <a:off x="391962" y="-1"/>
              <a:ext cx="1175889" cy="1771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Take the items out of the shop or the storage</a:t>
              </a:r>
            </a:p>
          </p:txBody>
        </p:sp>
      </p:grpSp>
      <p:grpSp>
        <p:nvGrpSpPr>
          <p:cNvPr id="282" name="Stroomdiagram: Voorbereiding 15"/>
          <p:cNvGrpSpPr/>
          <p:nvPr/>
        </p:nvGrpSpPr>
        <p:grpSpPr>
          <a:xfrm>
            <a:off x="6353790" y="4322140"/>
            <a:ext cx="1959813" cy="656591"/>
            <a:chOff x="0" y="0"/>
            <a:chExt cx="1959811" cy="656590"/>
          </a:xfrm>
        </p:grpSpPr>
        <p:sp>
          <p:nvSpPr>
            <p:cNvPr id="280" name="Shape"/>
            <p:cNvSpPr/>
            <p:nvPr/>
          </p:nvSpPr>
          <p:spPr>
            <a:xfrm flipH="1">
              <a:off x="0" y="-1"/>
              <a:ext cx="1959813" cy="65659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a:latin typeface="+mn-lt"/>
                  <a:ea typeface="+mn-ea"/>
                  <a:cs typeface="+mn-cs"/>
                  <a:sym typeface="Helvetica Neue"/>
                </a:defRPr>
              </a:pPr>
            </a:p>
          </p:txBody>
        </p:sp>
        <p:sp>
          <p:nvSpPr>
            <p:cNvPr id="281" name="Collect all items"/>
            <p:cNvSpPr txBox="1"/>
            <p:nvPr/>
          </p:nvSpPr>
          <p:spPr>
            <a:xfrm>
              <a:off x="391962" y="1295"/>
              <a:ext cx="1175889" cy="6540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Collect all items</a:t>
              </a:r>
            </a:p>
          </p:txBody>
        </p:sp>
      </p:grpSp>
      <p:grpSp>
        <p:nvGrpSpPr>
          <p:cNvPr id="285" name="Stroomdiagram: Voorbereiding 7"/>
          <p:cNvGrpSpPr/>
          <p:nvPr/>
        </p:nvGrpSpPr>
        <p:grpSpPr>
          <a:xfrm>
            <a:off x="8891582" y="4044036"/>
            <a:ext cx="1959813" cy="1212801"/>
            <a:chOff x="0" y="0"/>
            <a:chExt cx="1959811" cy="1212799"/>
          </a:xfrm>
        </p:grpSpPr>
        <p:sp>
          <p:nvSpPr>
            <p:cNvPr id="283" name="Shape"/>
            <p:cNvSpPr/>
            <p:nvPr/>
          </p:nvSpPr>
          <p:spPr>
            <a:xfrm flipH="1">
              <a:off x="0" y="139605"/>
              <a:ext cx="1959813" cy="93359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sz="1800">
                  <a:latin typeface="+mn-lt"/>
                  <a:ea typeface="+mn-ea"/>
                  <a:cs typeface="+mn-cs"/>
                  <a:sym typeface="Helvetica Neue"/>
                </a:defRPr>
              </a:pPr>
            </a:p>
          </p:txBody>
        </p:sp>
        <p:sp>
          <p:nvSpPr>
            <p:cNvPr id="284" name="Print out address of customer"/>
            <p:cNvSpPr txBox="1"/>
            <p:nvPr/>
          </p:nvSpPr>
          <p:spPr>
            <a:xfrm>
              <a:off x="391962" y="0"/>
              <a:ext cx="1175889" cy="12128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Print out address of customer</a:t>
              </a:r>
            </a:p>
          </p:txBody>
        </p:sp>
      </p:grpSp>
      <p:grpSp>
        <p:nvGrpSpPr>
          <p:cNvPr id="288" name="Stroomdiagram: Voorbereiding 10"/>
          <p:cNvGrpSpPr/>
          <p:nvPr/>
        </p:nvGrpSpPr>
        <p:grpSpPr>
          <a:xfrm>
            <a:off x="1499150" y="7076069"/>
            <a:ext cx="1959813" cy="1492200"/>
            <a:chOff x="0" y="0"/>
            <a:chExt cx="1959811" cy="1492199"/>
          </a:xfrm>
        </p:grpSpPr>
        <p:sp>
          <p:nvSpPr>
            <p:cNvPr id="286" name="Shape"/>
            <p:cNvSpPr/>
            <p:nvPr/>
          </p:nvSpPr>
          <p:spPr>
            <a:xfrm flipH="1">
              <a:off x="0" y="2306"/>
              <a:ext cx="1959813" cy="14875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sz="1800">
                  <a:latin typeface="+mn-lt"/>
                  <a:ea typeface="+mn-ea"/>
                  <a:cs typeface="+mn-cs"/>
                  <a:sym typeface="Helvetica Neue"/>
                </a:defRPr>
              </a:pPr>
            </a:p>
          </p:txBody>
        </p:sp>
        <p:sp>
          <p:nvSpPr>
            <p:cNvPr id="287" name="Package the items and send to express firm"/>
            <p:cNvSpPr txBox="1"/>
            <p:nvPr/>
          </p:nvSpPr>
          <p:spPr>
            <a:xfrm>
              <a:off x="391962" y="-1"/>
              <a:ext cx="1175889" cy="14922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Package the items and send to express firm</a:t>
              </a:r>
            </a:p>
          </p:txBody>
        </p:sp>
      </p:grpSp>
      <p:grpSp>
        <p:nvGrpSpPr>
          <p:cNvPr id="291" name="Stroomdiagram: Voorbereiding 11"/>
          <p:cNvGrpSpPr/>
          <p:nvPr/>
        </p:nvGrpSpPr>
        <p:grpSpPr>
          <a:xfrm>
            <a:off x="4386610" y="7078375"/>
            <a:ext cx="1967178" cy="1487588"/>
            <a:chOff x="0" y="0"/>
            <a:chExt cx="1967177" cy="1487587"/>
          </a:xfrm>
        </p:grpSpPr>
        <p:sp>
          <p:nvSpPr>
            <p:cNvPr id="289" name="Shape"/>
            <p:cNvSpPr/>
            <p:nvPr/>
          </p:nvSpPr>
          <p:spPr>
            <a:xfrm flipH="1">
              <a:off x="0" y="-1"/>
              <a:ext cx="1967178" cy="148758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4320" y="0"/>
                  </a:lnTo>
                  <a:lnTo>
                    <a:pt x="17280" y="0"/>
                  </a:lnTo>
                  <a:lnTo>
                    <a:pt x="21600" y="10800"/>
                  </a:lnTo>
                  <a:lnTo>
                    <a:pt x="17280" y="21600"/>
                  </a:lnTo>
                  <a:lnTo>
                    <a:pt x="4320" y="21600"/>
                  </a:lnTo>
                  <a:close/>
                </a:path>
              </a:pathLst>
            </a:custGeom>
            <a:solidFill>
              <a:srgbClr val="92D050"/>
            </a:solidFill>
            <a:ln w="25400" cap="flat">
              <a:solidFill>
                <a:schemeClr val="accent1"/>
              </a:solidFill>
              <a:prstDash val="solid"/>
              <a:round/>
            </a:ln>
            <a:effectLst/>
          </p:spPr>
          <p:txBody>
            <a:bodyPr wrap="square" lIns="50800" tIns="50800" rIns="50800" bIns="50800" numCol="1" anchor="ctr">
              <a:noAutofit/>
            </a:bodyPr>
            <a:lstStyle/>
            <a:p>
              <a:pPr>
                <a:defRPr sz="1800">
                  <a:latin typeface="+mn-lt"/>
                  <a:ea typeface="+mn-ea"/>
                  <a:cs typeface="+mn-cs"/>
                  <a:sym typeface="Helvetica Neue"/>
                </a:defRPr>
              </a:pPr>
            </a:p>
          </p:txBody>
        </p:sp>
        <p:sp>
          <p:nvSpPr>
            <p:cNvPr id="290" name="Check delivery via Track and Trace."/>
            <p:cNvSpPr txBox="1"/>
            <p:nvPr/>
          </p:nvSpPr>
          <p:spPr>
            <a:xfrm>
              <a:off x="393434" y="137393"/>
              <a:ext cx="1180309" cy="12128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1800">
                  <a:latin typeface="+mn-lt"/>
                  <a:ea typeface="+mn-ea"/>
                  <a:cs typeface="+mn-cs"/>
                  <a:sym typeface="Helvetica Neue"/>
                </a:defRPr>
              </a:lvl1pPr>
            </a:lstStyle>
            <a:p>
              <a:pPr/>
              <a:r>
                <a:t>Check delivery via Track and Trace. </a:t>
              </a:r>
            </a:p>
          </p:txBody>
        </p:sp>
      </p:gr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Timeline"/>
          <p:cNvSpPr txBox="1"/>
          <p:nvPr>
            <p:ph type="title"/>
          </p:nvPr>
        </p:nvSpPr>
        <p:spPr>
          <a:xfrm>
            <a:off x="1393135" y="0"/>
            <a:ext cx="11861801" cy="1397000"/>
          </a:xfrm>
          <a:prstGeom prst="rect">
            <a:avLst/>
          </a:prstGeom>
        </p:spPr>
        <p:txBody>
          <a:bodyPr/>
          <a:lstStyle/>
          <a:p>
            <a:pPr/>
            <a:r>
              <a:t>Timeline</a:t>
            </a:r>
          </a:p>
        </p:txBody>
      </p:sp>
      <p:graphicFrame>
        <p:nvGraphicFramePr>
          <p:cNvPr id="294" name="Table"/>
          <p:cNvGraphicFramePr/>
          <p:nvPr/>
        </p:nvGraphicFramePr>
        <p:xfrm>
          <a:off x="1061304" y="2096035"/>
          <a:ext cx="11397154" cy="6665701"/>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1536700"/>
                <a:gridCol w="1643409"/>
                <a:gridCol w="1643409"/>
                <a:gridCol w="1643409"/>
                <a:gridCol w="1643409"/>
                <a:gridCol w="1643409"/>
                <a:gridCol w="1643409"/>
              </a:tblGrid>
              <a:tr h="518172">
                <a:tc>
                  <a:txBody>
                    <a:bodyPr/>
                    <a:lstStyle/>
                    <a:p>
                      <a:pPr algn="ctr" defTabSz="457200">
                        <a:defRPr sz="900"/>
                      </a:pPr>
                    </a:p>
                  </a:txBody>
                  <a:tcPr marL="50800" marR="50800" marT="50800" marB="50800" anchor="ctr" anchorCtr="0" horzOverflow="overflow">
                    <a:lnL w="12700">
                      <a:solidFill>
                        <a:srgbClr val="000000"/>
                      </a:solidFill>
                      <a:miter lim="400000"/>
                    </a:lnL>
                  </a:tcPr>
                </a:tc>
                <a:tc>
                  <a:txBody>
                    <a:bodyPr/>
                    <a:lstStyle/>
                    <a:p>
                      <a:pPr algn="ctr" defTabSz="457200">
                        <a:defRPr sz="1800">
                          <a:solidFill>
                            <a:srgbClr val="000000"/>
                          </a:solidFill>
                        </a:defRPr>
                      </a:pPr>
                      <a:r>
                        <a:rPr sz="900">
                          <a:solidFill>
                            <a:srgbClr val="FFFFFF"/>
                          </a:solidFill>
                        </a:rPr>
                        <a:t>Phase I</a:t>
                      </a:r>
                    </a:p>
                  </a:txBody>
                  <a:tcPr marL="50800" marR="50800" marT="50800" marB="50800" anchor="ctr" anchorCtr="0" horzOverflow="overflow"/>
                </a:tc>
                <a:tc>
                  <a:txBody>
                    <a:bodyPr/>
                    <a:lstStyle/>
                    <a:p>
                      <a:pPr algn="ctr" defTabSz="457200">
                        <a:defRPr sz="1800">
                          <a:solidFill>
                            <a:srgbClr val="000000"/>
                          </a:solidFill>
                        </a:defRPr>
                      </a:pPr>
                      <a:r>
                        <a:rPr sz="900">
                          <a:solidFill>
                            <a:srgbClr val="FFFFFF"/>
                          </a:solidFill>
                        </a:rPr>
                        <a:t>Phase II</a:t>
                      </a:r>
                    </a:p>
                  </a:txBody>
                  <a:tcPr marL="50800" marR="50800" marT="50800" marB="50800" anchor="ctr" anchorCtr="0" horzOverflow="overflow"/>
                </a:tc>
                <a:tc>
                  <a:txBody>
                    <a:bodyPr/>
                    <a:lstStyle/>
                    <a:p>
                      <a:pPr algn="ctr" defTabSz="457200">
                        <a:defRPr sz="1800">
                          <a:solidFill>
                            <a:srgbClr val="000000"/>
                          </a:solidFill>
                        </a:defRPr>
                      </a:pPr>
                      <a:r>
                        <a:rPr sz="900">
                          <a:solidFill>
                            <a:srgbClr val="FFFFFF"/>
                          </a:solidFill>
                        </a:rPr>
                        <a:t>Phase III</a:t>
                      </a:r>
                    </a:p>
                  </a:txBody>
                  <a:tcPr marL="50800" marR="50800" marT="50800" marB="50800" anchor="ctr" anchorCtr="0" horzOverflow="overflow"/>
                </a:tc>
                <a:tc>
                  <a:txBody>
                    <a:bodyPr/>
                    <a:lstStyle/>
                    <a:p>
                      <a:pPr algn="ctr" defTabSz="457200">
                        <a:defRPr sz="1800">
                          <a:solidFill>
                            <a:srgbClr val="000000"/>
                          </a:solidFill>
                        </a:defRPr>
                      </a:pPr>
                      <a:r>
                        <a:rPr sz="900">
                          <a:solidFill>
                            <a:srgbClr val="FFFFFF"/>
                          </a:solidFill>
                        </a:rPr>
                        <a:t>Phase IV</a:t>
                      </a:r>
                    </a:p>
                  </a:txBody>
                  <a:tcPr marL="50800" marR="50800" marT="50800" marB="50800" anchor="ctr" anchorCtr="0" horzOverflow="overflow"/>
                </a:tc>
                <a:tc>
                  <a:txBody>
                    <a:bodyPr/>
                    <a:lstStyle/>
                    <a:p>
                      <a:pPr algn="ctr" defTabSz="457200">
                        <a:defRPr sz="1800">
                          <a:solidFill>
                            <a:srgbClr val="000000"/>
                          </a:solidFill>
                        </a:defRPr>
                      </a:pPr>
                      <a:r>
                        <a:rPr sz="900">
                          <a:solidFill>
                            <a:srgbClr val="FFFFFF"/>
                          </a:solidFill>
                        </a:rPr>
                        <a:t>Phase V</a:t>
                      </a:r>
                    </a:p>
                  </a:txBody>
                  <a:tcPr marL="50800" marR="50800" marT="50800" marB="50800" anchor="ctr" anchorCtr="0" horzOverflow="overflow"/>
                </a:tc>
                <a:tc>
                  <a:txBody>
                    <a:bodyPr/>
                    <a:lstStyle/>
                    <a:p>
                      <a:pPr algn="ctr" defTabSz="457200">
                        <a:defRPr sz="1800">
                          <a:solidFill>
                            <a:srgbClr val="000000"/>
                          </a:solidFill>
                        </a:defRPr>
                      </a:pPr>
                      <a:r>
                        <a:rPr sz="900">
                          <a:solidFill>
                            <a:srgbClr val="FFFFFF"/>
                          </a:solidFill>
                        </a:rPr>
                        <a:t>Phase VI</a:t>
                      </a:r>
                    </a:p>
                  </a:txBody>
                  <a:tcPr marL="50800" marR="50800" marT="50800" marB="50800" anchor="ctr" anchorCtr="0" horzOverflow="overflow">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Planning</a:t>
                      </a:r>
                    </a:p>
                  </a:txBody>
                  <a:tcPr marL="50800" marR="50800" marT="50800" marB="50800" anchor="ctr" anchorCtr="0" horzOverflow="overflow"/>
                </a:tc>
                <a:tc>
                  <a:txBody>
                    <a:bodyPr/>
                    <a:lstStyle/>
                    <a:p>
                      <a:pPr algn="ctr" defTabSz="457200">
                        <a:defRPr sz="1800">
                          <a:solidFill>
                            <a:srgbClr val="000000"/>
                          </a:solidFill>
                        </a:defRPr>
                      </a:pPr>
                      <a:r>
                        <a:rPr sz="900">
                          <a:solidFill>
                            <a:srgbClr val="444444"/>
                          </a:solidFill>
                        </a:rPr>
                        <a:t>August</a:t>
                      </a:r>
                    </a:p>
                  </a:txBody>
                  <a:tcPr marL="50800" marR="50800" marT="50800" marB="50800" anchor="ctr" anchorCtr="0" horzOverflow="overflow">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Agree Implementation</a:t>
                      </a:r>
                    </a:p>
                  </a:txBody>
                  <a:tcPr marL="50800" marR="50800" marT="50800" marB="50800" anchor="ctr" anchorCtr="0" horzOverflow="overflow"/>
                </a:tc>
                <a:tc>
                  <a:txBody>
                    <a:bodyPr/>
                    <a:lstStyle/>
                    <a:p>
                      <a:pPr algn="ctr" defTabSz="457200">
                        <a:defRPr sz="1800">
                          <a:solidFill>
                            <a:srgbClr val="000000"/>
                          </a:solidFill>
                        </a:defRPr>
                      </a:pPr>
                      <a:r>
                        <a:rPr sz="900">
                          <a:solidFill>
                            <a:srgbClr val="444444"/>
                          </a:solidFill>
                        </a:rPr>
                        <a:t>Sept</a:t>
                      </a:r>
                    </a:p>
                  </a:txBody>
                  <a:tcPr marL="50800" marR="50800" marT="50800" marB="50800" anchor="ctr" anchorCtr="0" horzOverflow="overflow">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Approvals</a:t>
                      </a:r>
                    </a:p>
                  </a:txBody>
                  <a:tcPr marL="50800" marR="50800" marT="50800" marB="50800" anchor="ctr" anchorCtr="0" horzOverflow="overflow"/>
                </a:tc>
                <a:tc>
                  <a:txBody>
                    <a:bodyPr/>
                    <a:lstStyle/>
                    <a:p>
                      <a:pPr algn="ctr" defTabSz="457200">
                        <a:defRPr sz="900"/>
                      </a:pPr>
                    </a:p>
                  </a:txBody>
                  <a:tcPr marL="50800" marR="50800" marT="50800" marB="50800" anchor="ctr" anchorCtr="0" horzOverflow="overflow">
                    <a:lnR w="12700">
                      <a:solidFill>
                        <a:srgbClr val="C4C6C6"/>
                      </a:solidFill>
                      <a:miter lim="400000"/>
                    </a:lnR>
                  </a:tcPr>
                </a:tc>
                <a:tc>
                  <a:txBody>
                    <a:bodyPr/>
                    <a:lstStyle/>
                    <a:p>
                      <a:pPr algn="ctr" defTabSz="457200">
                        <a:defRPr sz="1800">
                          <a:solidFill>
                            <a:srgbClr val="000000"/>
                          </a:solidFill>
                        </a:defRPr>
                      </a:pPr>
                      <a:r>
                        <a:rPr sz="900">
                          <a:solidFill>
                            <a:srgbClr val="444444"/>
                          </a:solidFill>
                        </a:rPr>
                        <a:t>Sept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Oct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Oct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Nov</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Catalogue of merchandise</a:t>
                      </a:r>
                    </a:p>
                  </a:txBody>
                  <a:tcPr marL="50800" marR="50800" marT="50800" marB="50800" anchor="ctr" anchorCtr="0" horzOverflow="overflow"/>
                </a:tc>
                <a:tc>
                  <a:txBody>
                    <a:bodyPr/>
                    <a:lstStyle/>
                    <a:p>
                      <a:pPr algn="ctr" defTabSz="457200">
                        <a:defRPr sz="1800">
                          <a:solidFill>
                            <a:srgbClr val="000000"/>
                          </a:solidFill>
                        </a:defRPr>
                      </a:pPr>
                      <a:r>
                        <a:rPr sz="900">
                          <a:solidFill>
                            <a:srgbClr val="444444"/>
                          </a:solidFill>
                        </a:rPr>
                        <a:t>August</a:t>
                      </a:r>
                    </a:p>
                  </a:txBody>
                  <a:tcPr marL="50800" marR="50800" marT="50800" marB="50800" anchor="ctr" anchorCtr="0" horzOverflow="overflow">
                    <a:lnR w="12700">
                      <a:solidFill>
                        <a:srgbClr val="C4C6C6"/>
                      </a:solidFill>
                      <a:miter lim="400000"/>
                    </a:lnR>
                  </a:tcPr>
                </a:tc>
                <a:tc>
                  <a:txBody>
                    <a:bodyPr/>
                    <a:lstStyle/>
                    <a:p>
                      <a:pPr algn="ctr" defTabSz="457200">
                        <a:defRPr sz="1800">
                          <a:solidFill>
                            <a:srgbClr val="000000"/>
                          </a:solidFill>
                        </a:defRPr>
                      </a:pPr>
                      <a:r>
                        <a:rPr sz="900">
                          <a:solidFill>
                            <a:srgbClr val="444444"/>
                          </a:solidFill>
                        </a:rPr>
                        <a:t>Sept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Selection of technology platform</a:t>
                      </a:r>
                    </a:p>
                  </a:txBody>
                  <a:tcPr marL="50800" marR="50800" marT="50800" marB="50800" anchor="ctr" anchorCtr="0" horzOverflow="overflow"/>
                </a:tc>
                <a:tc>
                  <a:txBody>
                    <a:bodyPr/>
                    <a:lstStyle/>
                    <a:p>
                      <a:pPr algn="ctr" defTabSz="457200">
                        <a:defRPr sz="900"/>
                      </a:pPr>
                    </a:p>
                  </a:txBody>
                  <a:tcPr marL="50800" marR="50800" marT="50800" marB="50800" anchor="ctr" anchorCtr="0" horzOverflow="overflow">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Sept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Photography of merchandise</a:t>
                      </a:r>
                    </a:p>
                  </a:txBody>
                  <a:tcPr marL="50800" marR="50800" marT="50800" marB="50800" anchor="ctr" anchorCtr="0" horzOverflow="overflow"/>
                </a:tc>
                <a:tc>
                  <a:txBody>
                    <a:bodyPr/>
                    <a:lstStyle/>
                    <a:p>
                      <a:pPr algn="ctr" defTabSz="457200">
                        <a:defRPr sz="900"/>
                      </a:pPr>
                    </a:p>
                  </a:txBody>
                  <a:tcPr marL="50800" marR="50800" marT="50800" marB="50800" anchor="ctr" anchorCtr="0" horzOverflow="overflow">
                    <a:lnR w="12700">
                      <a:solidFill>
                        <a:srgbClr val="C4C6C6"/>
                      </a:solidFill>
                      <a:miter lim="400000"/>
                    </a:lnR>
                  </a:tcPr>
                </a:tc>
                <a:tc>
                  <a:txBody>
                    <a:bodyPr/>
                    <a:lstStyle/>
                    <a:p>
                      <a:pPr algn="ctr" defTabSz="457200">
                        <a:defRPr sz="1800">
                          <a:solidFill>
                            <a:srgbClr val="000000"/>
                          </a:solidFill>
                        </a:defRPr>
                      </a:pPr>
                      <a:r>
                        <a:rPr sz="900">
                          <a:solidFill>
                            <a:srgbClr val="444444"/>
                          </a:solidFill>
                        </a:rPr>
                        <a:t>Sept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Sept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Oct </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Upload of content</a:t>
                      </a:r>
                    </a:p>
                  </a:txBody>
                  <a:tcPr marL="50800" marR="50800" marT="50800" marB="50800" anchor="ctr" anchorCtr="0" horzOverflow="overflow"/>
                </a:tc>
                <a:tc>
                  <a:txBody>
                    <a:bodyPr/>
                    <a:lstStyle/>
                    <a:p>
                      <a:pPr algn="ctr" defTabSz="457200">
                        <a:defRPr sz="900"/>
                      </a:pPr>
                    </a:p>
                  </a:txBody>
                  <a:tcPr marL="50800" marR="50800" marT="50800" marB="50800" anchor="ctr" anchorCtr="0" horzOverflow="overflow">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Oct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Design storefront </a:t>
                      </a:r>
                    </a:p>
                  </a:txBody>
                  <a:tcPr marL="50800" marR="50800" marT="50800" marB="50800" anchor="ctr" anchorCtr="0" horzOverflow="overflow"/>
                </a:tc>
                <a:tc>
                  <a:txBody>
                    <a:bodyPr/>
                    <a:lstStyle/>
                    <a:p>
                      <a:pPr algn="ctr" defTabSz="457200">
                        <a:defRPr sz="900"/>
                      </a:pPr>
                    </a:p>
                  </a:txBody>
                  <a:tcPr marL="50800" marR="50800" marT="50800" marB="50800" anchor="ctr" anchorCtr="0" horzOverflow="overflow">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Sept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Oct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Trial purchases</a:t>
                      </a:r>
                    </a:p>
                  </a:txBody>
                  <a:tcPr marL="50800" marR="50800" marT="50800" marB="50800" anchor="ctr" anchorCtr="0" horzOverflow="overflow"/>
                </a:tc>
                <a:tc>
                  <a:txBody>
                    <a:bodyPr/>
                    <a:lstStyle/>
                    <a:p>
                      <a:pPr algn="ctr" defTabSz="457200">
                        <a:defRPr sz="900"/>
                      </a:pPr>
                    </a:p>
                  </a:txBody>
                  <a:tcPr marL="50800" marR="50800" marT="50800" marB="50800" anchor="ctr" anchorCtr="0" horzOverflow="overflow">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Oct</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Nov 4th</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Connect to WAB site</a:t>
                      </a:r>
                    </a:p>
                  </a:txBody>
                  <a:tcPr marL="50800" marR="50800" marT="50800" marB="50800" anchor="ctr" anchorCtr="0" horzOverflow="overflow"/>
                </a:tc>
                <a:tc>
                  <a:txBody>
                    <a:bodyPr/>
                    <a:lstStyle/>
                    <a:p>
                      <a:pPr algn="ctr" defTabSz="457200">
                        <a:defRPr sz="900"/>
                      </a:pPr>
                    </a:p>
                  </a:txBody>
                  <a:tcPr marL="50800" marR="50800" marT="50800" marB="50800" anchor="ctr" anchorCtr="0" horzOverflow="overflow">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Nov 11th</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Soft Launch</a:t>
                      </a:r>
                    </a:p>
                  </a:txBody>
                  <a:tcPr marL="50800" marR="50800" marT="50800" marB="50800" anchor="ctr" anchorCtr="0" horzOverflow="overflow"/>
                </a:tc>
                <a:tc>
                  <a:txBody>
                    <a:bodyPr/>
                    <a:lstStyle/>
                    <a:p>
                      <a:pPr algn="ctr" defTabSz="457200">
                        <a:defRPr sz="900"/>
                      </a:pPr>
                    </a:p>
                  </a:txBody>
                  <a:tcPr marL="50800" marR="50800" marT="50800" marB="50800" anchor="ctr" anchorCtr="0" horzOverflow="overflow">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1800">
                          <a:solidFill>
                            <a:srgbClr val="000000"/>
                          </a:solidFill>
                        </a:defRPr>
                      </a:pPr>
                      <a:r>
                        <a:rPr sz="900">
                          <a:solidFill>
                            <a:srgbClr val="444444"/>
                          </a:solidFill>
                        </a:rPr>
                        <a:t>Nov 25th</a:t>
                      </a:r>
                    </a:p>
                  </a:txBody>
                  <a:tcPr marL="50800" marR="50800" marT="50800" marB="50800" anchor="ctr" anchorCtr="0" horzOverflow="overflow">
                    <a:lnL w="12700">
                      <a:solidFill>
                        <a:srgbClr val="C4C6C6"/>
                      </a:solidFill>
                      <a:miter lim="400000"/>
                    </a:lnL>
                    <a:lnR w="12700">
                      <a:solidFill>
                        <a:srgbClr val="C4C6C6"/>
                      </a:solidFill>
                      <a:miter lim="400000"/>
                    </a:lnR>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000000"/>
                      </a:solidFill>
                      <a:miter lim="400000"/>
                    </a:lnR>
                  </a:tcPr>
                </a:tc>
              </a:tr>
              <a:tr h="512294">
                <a:tc>
                  <a:txBody>
                    <a:bodyPr/>
                    <a:lstStyle/>
                    <a:p>
                      <a:pPr algn="ctr" defTabSz="457200">
                        <a:defRPr sz="1800">
                          <a:solidFill>
                            <a:srgbClr val="000000"/>
                          </a:solidFill>
                        </a:defRPr>
                      </a:pPr>
                      <a:r>
                        <a:rPr sz="900">
                          <a:solidFill>
                            <a:srgbClr val="444444"/>
                          </a:solidFill>
                        </a:rPr>
                        <a:t>Full Launch</a:t>
                      </a:r>
                    </a:p>
                  </a:txBody>
                  <a:tcPr marL="50800" marR="50800" marT="50800" marB="50800" anchor="ctr" anchorCtr="0" horzOverflow="overflow">
                    <a:lnB w="12700">
                      <a:solidFill>
                        <a:srgbClr val="000000"/>
                      </a:solidFill>
                      <a:miter lim="400000"/>
                    </a:lnB>
                  </a:tcPr>
                </a:tc>
                <a:tc>
                  <a:txBody>
                    <a:bodyPr/>
                    <a:lstStyle/>
                    <a:p>
                      <a:pPr algn="ctr" defTabSz="457200">
                        <a:defRPr sz="900"/>
                      </a:pPr>
                    </a:p>
                  </a:txBody>
                  <a:tcPr marL="50800" marR="50800" marT="50800" marB="50800" anchor="ctr" anchorCtr="0" horzOverflow="overflow">
                    <a:lnR w="12700">
                      <a:solidFill>
                        <a:srgbClr val="C4C6C6"/>
                      </a:solidFill>
                      <a:miter lim="400000"/>
                    </a:lnR>
                    <a:lnB w="12700">
                      <a:solidFill>
                        <a:srgbClr val="000000"/>
                      </a:solidFill>
                      <a:miter lim="400000"/>
                    </a:lnB>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lnB w="12700">
                      <a:solidFill>
                        <a:srgbClr val="000000"/>
                      </a:solidFill>
                      <a:miter lim="400000"/>
                    </a:lnB>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lnB w="12700">
                      <a:solidFill>
                        <a:srgbClr val="000000"/>
                      </a:solidFill>
                      <a:miter lim="400000"/>
                    </a:lnB>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lnB w="12700">
                      <a:solidFill>
                        <a:srgbClr val="000000"/>
                      </a:solidFill>
                      <a:miter lim="400000"/>
                    </a:lnB>
                  </a:tcPr>
                </a:tc>
                <a:tc>
                  <a:txBody>
                    <a:bodyPr/>
                    <a:lstStyle/>
                    <a:p>
                      <a:pPr algn="ctr" defTabSz="457200">
                        <a:defRPr sz="900"/>
                      </a:pPr>
                    </a:p>
                  </a:txBody>
                  <a:tcPr marL="50800" marR="50800" marT="50800" marB="50800" anchor="ctr" anchorCtr="0" horzOverflow="overflow">
                    <a:lnL w="12700">
                      <a:solidFill>
                        <a:srgbClr val="C4C6C6"/>
                      </a:solidFill>
                      <a:miter lim="400000"/>
                    </a:lnL>
                    <a:lnR w="12700">
                      <a:solidFill>
                        <a:srgbClr val="C4C6C6"/>
                      </a:solidFill>
                      <a:miter lim="400000"/>
                    </a:lnR>
                    <a:lnB w="12700">
                      <a:solidFill>
                        <a:srgbClr val="000000"/>
                      </a:solidFill>
                      <a:miter lim="400000"/>
                    </a:lnB>
                  </a:tcPr>
                </a:tc>
                <a:tc>
                  <a:txBody>
                    <a:bodyPr/>
                    <a:lstStyle/>
                    <a:p>
                      <a:pPr algn="ctr" defTabSz="457200">
                        <a:defRPr sz="1800">
                          <a:solidFill>
                            <a:srgbClr val="000000"/>
                          </a:solidFill>
                        </a:defRPr>
                      </a:pPr>
                      <a:r>
                        <a:rPr sz="900">
                          <a:solidFill>
                            <a:srgbClr val="444444"/>
                          </a:solidFill>
                        </a:rPr>
                        <a:t>Dec 1st</a:t>
                      </a:r>
                    </a:p>
                  </a:txBody>
                  <a:tcPr marL="50800" marR="50800" marT="50800" marB="50800" anchor="ctr" anchorCtr="0" horzOverflow="overflow">
                    <a:lnL w="12700">
                      <a:solidFill>
                        <a:srgbClr val="C4C6C6"/>
                      </a:solidFill>
                      <a:miter lim="400000"/>
                    </a:lnL>
                    <a:lnR w="12700">
                      <a:solidFill>
                        <a:srgbClr val="000000"/>
                      </a:solidFill>
                      <a:miter lim="400000"/>
                    </a:lnR>
                    <a:lnB w="12700">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Questions to answer"/>
          <p:cNvSpPr txBox="1"/>
          <p:nvPr>
            <p:ph type="title"/>
          </p:nvPr>
        </p:nvSpPr>
        <p:spPr>
          <a:prstGeom prst="rect">
            <a:avLst/>
          </a:prstGeom>
        </p:spPr>
        <p:txBody>
          <a:bodyPr/>
          <a:lstStyle/>
          <a:p>
            <a:pPr/>
            <a:r>
              <a:t>10.	Research and questions</a:t>
            </a:r>
          </a:p>
        </p:txBody>
      </p:sp>
      <p:sp>
        <p:nvSpPr>
          <p:cNvPr id="297" name="Management of a virtual store is going to create more work outside of current office hours.…"/>
          <p:cNvSpPr txBox="1"/>
          <p:nvPr>
            <p:ph type="body" idx="1"/>
          </p:nvPr>
        </p:nvSpPr>
        <p:spPr>
          <a:prstGeom prst="rect">
            <a:avLst/>
          </a:prstGeom>
        </p:spPr>
        <p:txBody>
          <a:bodyPr/>
          <a:lstStyle/>
          <a:p>
            <a:pPr marL="327920" indent="-327920" defTabSz="467359">
              <a:spcBef>
                <a:spcPts val="2400"/>
              </a:spcBef>
              <a:defRPr sz="2000">
                <a:latin typeface="+mn-lt"/>
                <a:ea typeface="+mn-ea"/>
                <a:cs typeface="+mn-cs"/>
                <a:sym typeface="Helvetica Neue"/>
              </a:defRPr>
            </a:pPr>
            <a:r>
              <a:t>Management of a virtual store is going to create more work outside of current office hours.</a:t>
            </a:r>
          </a:p>
          <a:p>
            <a:pPr marL="327920" indent="-327920" defTabSz="467359">
              <a:spcBef>
                <a:spcPts val="2400"/>
              </a:spcBef>
              <a:defRPr sz="2000">
                <a:latin typeface="+mn-lt"/>
                <a:ea typeface="+mn-ea"/>
                <a:cs typeface="+mn-cs"/>
                <a:sym typeface="Helvetica Neue"/>
              </a:defRPr>
            </a:pPr>
            <a:r>
              <a:t>Identify skillsets required.</a:t>
            </a:r>
          </a:p>
          <a:p>
            <a:pPr marL="327920" indent="-327920" defTabSz="467359">
              <a:spcBef>
                <a:spcPts val="2400"/>
              </a:spcBef>
              <a:defRPr sz="2000">
                <a:latin typeface="+mn-lt"/>
                <a:ea typeface="+mn-ea"/>
                <a:cs typeface="+mn-cs"/>
                <a:sym typeface="Helvetica Neue"/>
              </a:defRPr>
            </a:pPr>
            <a:r>
              <a:t>Full inventory of the Tiger shop required including cost price &amp; sale price</a:t>
            </a:r>
          </a:p>
          <a:p>
            <a:pPr marL="327920" indent="-327920" defTabSz="467359">
              <a:spcBef>
                <a:spcPts val="2400"/>
              </a:spcBef>
              <a:defRPr sz="2000">
                <a:latin typeface="+mn-lt"/>
                <a:ea typeface="+mn-ea"/>
                <a:cs typeface="+mn-cs"/>
                <a:sym typeface="Helvetica Neue"/>
              </a:defRPr>
            </a:pPr>
            <a:r>
              <a:t>Sales of inventory to be determined ie. best sellers</a:t>
            </a:r>
          </a:p>
          <a:p>
            <a:pPr marL="327920" indent="-327920" defTabSz="467359">
              <a:spcBef>
                <a:spcPts val="2400"/>
              </a:spcBef>
              <a:defRPr sz="2000">
                <a:latin typeface="+mn-lt"/>
                <a:ea typeface="+mn-ea"/>
                <a:cs typeface="+mn-cs"/>
                <a:sym typeface="Helvetica Neue"/>
              </a:defRPr>
            </a:pPr>
            <a:r>
              <a:t>Which technology platforms to used</a:t>
            </a:r>
          </a:p>
          <a:p>
            <a:pPr marL="327920" indent="-327920" defTabSz="467359">
              <a:spcBef>
                <a:spcPts val="2400"/>
              </a:spcBef>
              <a:defRPr sz="2000">
                <a:latin typeface="+mn-lt"/>
                <a:ea typeface="+mn-ea"/>
                <a:cs typeface="+mn-cs"/>
                <a:sym typeface="Helvetica Neue"/>
              </a:defRPr>
            </a:pPr>
            <a:r>
              <a:t>Who will be responsible for the development, management and marketing.</a:t>
            </a:r>
          </a:p>
          <a:p>
            <a:pPr marL="327920" indent="-327920" defTabSz="467359">
              <a:spcBef>
                <a:spcPts val="2400"/>
              </a:spcBef>
              <a:defRPr sz="2000">
                <a:latin typeface="+mn-lt"/>
                <a:ea typeface="+mn-ea"/>
                <a:cs typeface="+mn-cs"/>
                <a:sym typeface="Helvetica Neue"/>
              </a:defRPr>
            </a:pPr>
            <a:r>
              <a:t>Financial expectations in terms of returns.</a:t>
            </a:r>
          </a:p>
          <a:p>
            <a:pPr marL="264158" indent="-264158" defTabSz="467359">
              <a:spcBef>
                <a:spcPts val="2400"/>
              </a:spcBef>
              <a:defRPr sz="2000">
                <a:latin typeface="+mn-lt"/>
                <a:ea typeface="+mn-ea"/>
                <a:cs typeface="+mn-cs"/>
                <a:sym typeface="Helvetica Neue"/>
              </a:defRPr>
            </a:pPr>
            <a:r>
              <a:t>Who will choose the inventory to be sold</a:t>
            </a:r>
          </a:p>
          <a:p>
            <a:pPr marL="264158" indent="-264158" defTabSz="467359">
              <a:spcBef>
                <a:spcPts val="2400"/>
              </a:spcBef>
              <a:defRPr sz="2000">
                <a:latin typeface="+mn-lt"/>
                <a:ea typeface="+mn-ea"/>
                <a:cs typeface="+mn-cs"/>
                <a:sym typeface="Helvetica Neue"/>
              </a:defRPr>
            </a:pPr>
            <a:r>
              <a:t>How will we manage fulfilment of the products sold</a:t>
            </a:r>
          </a:p>
          <a:p>
            <a:pPr marL="264158" indent="-264158" defTabSz="467359">
              <a:spcBef>
                <a:spcPts val="2400"/>
              </a:spcBef>
              <a:defRPr sz="2000">
                <a:latin typeface="+mn-lt"/>
                <a:ea typeface="+mn-ea"/>
                <a:cs typeface="+mn-cs"/>
                <a:sym typeface="Helvetica Neue"/>
              </a:defRPr>
            </a:pPr>
            <a:r>
              <a:t>Payments &amp; refunds &amp; fapiao</a:t>
            </a:r>
          </a:p>
          <a:p>
            <a:pPr marL="264158" indent="-264158" defTabSz="467359">
              <a:spcBef>
                <a:spcPts val="2400"/>
              </a:spcBef>
              <a:defRPr sz="2000">
                <a:latin typeface="+mn-lt"/>
                <a:ea typeface="+mn-ea"/>
                <a:cs typeface="+mn-cs"/>
                <a:sym typeface="Helvetica Neue"/>
              </a:defRPr>
            </a:pPr>
            <a:r>
              <a:t>The integration of the Tiger Den with Tiger Commerce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6" name="C95F4664-8216-4BA4-BC36-1DBB65A187A3-L0-001.jpeg" descr="C95F4664-8216-4BA4-BC36-1DBB65A187A3-L0-001.jpeg"/>
          <p:cNvPicPr>
            <a:picLocks noChangeAspect="1"/>
          </p:cNvPicPr>
          <p:nvPr>
            <p:ph type="pic" idx="13"/>
          </p:nvPr>
        </p:nvPicPr>
        <p:blipFill>
          <a:blip r:embed="rId2">
            <a:extLst/>
          </a:blip>
          <a:srcRect l="15789" t="0" r="15789" b="0"/>
          <a:stretch>
            <a:fillRect/>
          </a:stretch>
        </p:blipFill>
        <p:spPr>
          <a:xfrm>
            <a:off x="8690112" y="5435110"/>
            <a:ext cx="2767267" cy="3033350"/>
          </a:xfrm>
          <a:prstGeom prst="rect">
            <a:avLst/>
          </a:prstGeom>
        </p:spPr>
      </p:pic>
      <p:pic>
        <p:nvPicPr>
          <p:cNvPr id="137" name="68AEC0C5-BFA7-4E10-8F55-A80C6C1817F2-L0-001.jpeg" descr="68AEC0C5-BFA7-4E10-8F55-A80C6C1817F2-L0-001.jpeg"/>
          <p:cNvPicPr>
            <a:picLocks noChangeAspect="1"/>
          </p:cNvPicPr>
          <p:nvPr>
            <p:ph type="pic" idx="14"/>
          </p:nvPr>
        </p:nvPicPr>
        <p:blipFill>
          <a:blip r:embed="rId3">
            <a:extLst/>
          </a:blip>
          <a:srcRect l="17642" t="0" r="17642" b="0"/>
          <a:stretch>
            <a:fillRect/>
          </a:stretch>
        </p:blipFill>
        <p:spPr>
          <a:xfrm>
            <a:off x="8690112" y="1568174"/>
            <a:ext cx="2767267" cy="3207026"/>
          </a:xfrm>
          <a:prstGeom prst="rect">
            <a:avLst/>
          </a:prstGeom>
        </p:spPr>
      </p:pic>
      <p:pic>
        <p:nvPicPr>
          <p:cNvPr id="138" name="A8F060D7-6C7E-41CB-A02A-4240AC227029-L0-001.jpeg" descr="A8F060D7-6C7E-41CB-A02A-4240AC227029-L0-001.jpeg"/>
          <p:cNvPicPr>
            <a:picLocks noChangeAspect="1"/>
          </p:cNvPicPr>
          <p:nvPr>
            <p:ph type="pic" idx="15"/>
          </p:nvPr>
        </p:nvPicPr>
        <p:blipFill>
          <a:blip r:embed="rId4">
            <a:extLst/>
          </a:blip>
          <a:srcRect l="10647" t="0" r="10648" b="0"/>
          <a:stretch>
            <a:fillRect/>
          </a:stretch>
        </p:blipFill>
        <p:spPr>
          <a:xfrm>
            <a:off x="732733" y="1568174"/>
            <a:ext cx="7271580" cy="6929516"/>
          </a:xfrm>
          <a:prstGeom prst="rect">
            <a:avLst/>
          </a:prstGeom>
        </p:spPr>
      </p:pic>
      <p:sp>
        <p:nvSpPr>
          <p:cNvPr id="139" name="The Tiger Den"/>
          <p:cNvSpPr txBox="1"/>
          <p:nvPr>
            <p:ph type="body" sz="quarter" idx="1"/>
          </p:nvPr>
        </p:nvSpPr>
        <p:spPr>
          <a:xfrm>
            <a:off x="745434" y="685800"/>
            <a:ext cx="8369301" cy="939800"/>
          </a:xfrm>
          <a:prstGeom prst="rect">
            <a:avLst/>
          </a:prstGeom>
        </p:spPr>
        <p:txBody>
          <a:bodyPr/>
          <a:lstStyle/>
          <a:p>
            <a:pPr/>
            <a:r>
              <a:t>The Tiger Den</a:t>
            </a:r>
            <a:r>
              <a:t>: WAB Tiger merchandise shop</a:t>
            </a:r>
            <a:r>
              <a:t> </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Titel 1"/>
          <p:cNvSpPr txBox="1"/>
          <p:nvPr>
            <p:ph type="title"/>
          </p:nvPr>
        </p:nvSpPr>
        <p:spPr>
          <a:xfrm>
            <a:off x="889551" y="410323"/>
            <a:ext cx="11861801" cy="1397001"/>
          </a:xfrm>
          <a:prstGeom prst="rect">
            <a:avLst/>
          </a:prstGeom>
        </p:spPr>
        <p:txBody>
          <a:bodyPr/>
          <a:lstStyle/>
          <a:p>
            <a:pPr/>
            <a:r>
              <a:t>12.	Team</a:t>
            </a:r>
          </a:p>
        </p:txBody>
      </p:sp>
      <p:sp>
        <p:nvSpPr>
          <p:cNvPr id="300" name="Tijdelijke aanduiding voor tekst 2"/>
          <p:cNvSpPr txBox="1"/>
          <p:nvPr>
            <p:ph type="body" idx="1"/>
          </p:nvPr>
        </p:nvSpPr>
        <p:spPr>
          <a:xfrm>
            <a:off x="571499" y="2222500"/>
            <a:ext cx="12057824" cy="6667500"/>
          </a:xfrm>
          <a:prstGeom prst="rect">
            <a:avLst/>
          </a:prstGeom>
        </p:spPr>
        <p:txBody>
          <a:bodyPr/>
          <a:lstStyle/>
          <a:p>
            <a:pPr>
              <a:lnSpc>
                <a:spcPct val="90000"/>
              </a:lnSpc>
              <a:spcBef>
                <a:spcPts val="0"/>
              </a:spcBef>
              <a:defRPr sz="2800"/>
            </a:pPr>
            <a:r>
              <a:t>(no order of preference)</a:t>
            </a:r>
          </a:p>
          <a:p>
            <a:pPr>
              <a:lnSpc>
                <a:spcPct val="90000"/>
              </a:lnSpc>
              <a:spcBef>
                <a:spcPts val="0"/>
              </a:spcBef>
              <a:defRPr sz="2800"/>
            </a:pPr>
          </a:p>
          <a:p>
            <a:pPr>
              <a:lnSpc>
                <a:spcPct val="90000"/>
              </a:lnSpc>
              <a:spcBef>
                <a:spcPts val="0"/>
              </a:spcBef>
              <a:defRPr sz="2800"/>
            </a:pPr>
            <a:r>
              <a:t>Jim James - </a:t>
            </a:r>
            <a:r>
              <a:rPr u="sng">
                <a:solidFill>
                  <a:srgbClr val="0000FF"/>
                </a:solidFill>
                <a:uFill>
                  <a:solidFill>
                    <a:srgbClr val="0000FF"/>
                  </a:solidFill>
                </a:uFill>
                <a:hlinkClick r:id="rId2" invalidUrl="" action="" tgtFrame="" tooltip="" history="1" highlightClick="0" endSnd="0"/>
              </a:rPr>
              <a:t>jimajames@icloud.com</a:t>
            </a:r>
          </a:p>
          <a:p>
            <a:pPr marL="0" indent="0" defTabSz="457200">
              <a:lnSpc>
                <a:spcPct val="90000"/>
              </a:lnSpc>
              <a:spcBef>
                <a:spcPts val="0"/>
              </a:spcBef>
              <a:buSzTx/>
              <a:buNone/>
              <a:defRPr sz="1800">
                <a:solidFill>
                  <a:srgbClr val="000000"/>
                </a:solidFill>
                <a:latin typeface="+mj-lt"/>
                <a:ea typeface="+mj-ea"/>
                <a:cs typeface="+mj-cs"/>
                <a:sym typeface="Helvetica"/>
              </a:defRPr>
            </a:pPr>
            <a:r>
              <a:t>Amity G6, Halo G3</a:t>
            </a:r>
          </a:p>
          <a:p>
            <a:pPr marL="0" indent="0" defTabSz="457200">
              <a:lnSpc>
                <a:spcPct val="90000"/>
              </a:lnSpc>
              <a:spcBef>
                <a:spcPts val="0"/>
              </a:spcBef>
              <a:buSzTx/>
              <a:buNone/>
              <a:defRPr sz="1800">
                <a:solidFill>
                  <a:srgbClr val="000000"/>
                </a:solidFill>
                <a:latin typeface="+mj-lt"/>
                <a:ea typeface="+mj-ea"/>
                <a:cs typeface="+mj-cs"/>
                <a:sym typeface="Helvetica"/>
              </a:defRPr>
            </a:pPr>
          </a:p>
          <a:p>
            <a:pPr>
              <a:lnSpc>
                <a:spcPct val="90000"/>
              </a:lnSpc>
              <a:spcBef>
                <a:spcPts val="0"/>
              </a:spcBef>
              <a:defRPr sz="2800"/>
            </a:pPr>
            <a:r>
              <a:t>Victor Wang - </a:t>
            </a:r>
            <a:r>
              <a:rPr u="sng">
                <a:solidFill>
                  <a:srgbClr val="0000FF"/>
                </a:solidFill>
                <a:uFill>
                  <a:solidFill>
                    <a:srgbClr val="0000FF"/>
                  </a:solidFill>
                </a:uFill>
                <a:hlinkClick r:id="rId3" invalidUrl="" action="" tgtFrame="" tooltip="" history="1" highlightClick="0" endSnd="0"/>
              </a:rPr>
              <a:t>omnivic@gmail.com</a:t>
            </a:r>
          </a:p>
          <a:p>
            <a:pPr marL="0" indent="0" defTabSz="457200">
              <a:lnSpc>
                <a:spcPct val="90000"/>
              </a:lnSpc>
              <a:spcBef>
                <a:spcPts val="0"/>
              </a:spcBef>
              <a:buSzTx/>
              <a:buNone/>
              <a:defRPr sz="1800">
                <a:solidFill>
                  <a:srgbClr val="000000"/>
                </a:solidFill>
                <a:latin typeface="+mj-lt"/>
                <a:ea typeface="+mj-ea"/>
                <a:cs typeface="+mj-cs"/>
                <a:sym typeface="Helvetica"/>
              </a:defRPr>
            </a:pPr>
            <a:br/>
          </a:p>
          <a:p>
            <a:pPr>
              <a:lnSpc>
                <a:spcPct val="90000"/>
              </a:lnSpc>
              <a:spcBef>
                <a:spcPts val="0"/>
              </a:spcBef>
              <a:defRPr sz="2800"/>
            </a:pPr>
            <a:r>
              <a:t>Rob Hackett - </a:t>
            </a:r>
            <a:r>
              <a:rPr u="sng">
                <a:solidFill>
                  <a:srgbClr val="0000FF"/>
                </a:solidFill>
                <a:uFill>
                  <a:solidFill>
                    <a:srgbClr val="0000FF"/>
                  </a:solidFill>
                </a:uFill>
                <a:hlinkClick r:id="rId4" invalidUrl="" action="" tgtFrame="" tooltip="" history="1" highlightClick="0" endSnd="0"/>
              </a:rPr>
              <a:t>rob@thaxra.com</a:t>
            </a:r>
          </a:p>
          <a:p>
            <a:pPr marL="0" indent="0" defTabSz="457200">
              <a:lnSpc>
                <a:spcPct val="90000"/>
              </a:lnSpc>
              <a:spcBef>
                <a:spcPts val="0"/>
              </a:spcBef>
              <a:buSzTx/>
              <a:buNone/>
              <a:defRPr sz="1800">
                <a:solidFill>
                  <a:srgbClr val="000000"/>
                </a:solidFill>
                <a:latin typeface="+mj-lt"/>
                <a:ea typeface="+mj-ea"/>
                <a:cs typeface="+mj-cs"/>
                <a:sym typeface="Helvetica"/>
              </a:defRPr>
            </a:pPr>
          </a:p>
          <a:p>
            <a:pPr marL="0" indent="0" defTabSz="457200">
              <a:lnSpc>
                <a:spcPct val="90000"/>
              </a:lnSpc>
              <a:spcBef>
                <a:spcPts val="0"/>
              </a:spcBef>
              <a:buSzTx/>
              <a:buNone/>
              <a:defRPr sz="1800">
                <a:solidFill>
                  <a:srgbClr val="000000"/>
                </a:solidFill>
                <a:latin typeface="+mj-lt"/>
                <a:ea typeface="+mj-ea"/>
                <a:cs typeface="+mj-cs"/>
                <a:sym typeface="Helvetica"/>
              </a:defRPr>
            </a:pPr>
          </a:p>
          <a:p>
            <a:pPr>
              <a:lnSpc>
                <a:spcPct val="90000"/>
              </a:lnSpc>
              <a:spcBef>
                <a:spcPts val="0"/>
              </a:spcBef>
              <a:defRPr sz="2800"/>
            </a:pPr>
            <a:r>
              <a:t>Michael Christiansen - </a:t>
            </a:r>
            <a:r>
              <a:rPr u="sng">
                <a:solidFill>
                  <a:srgbClr val="0000FF"/>
                </a:solidFill>
                <a:uFill>
                  <a:solidFill>
                    <a:srgbClr val="0000FF"/>
                  </a:solidFill>
                </a:uFill>
                <a:hlinkClick r:id="rId5" invalidUrl="" action="" tgtFrame="" tooltip="" history="1" highlightClick="0" endSnd="0"/>
              </a:rPr>
              <a:t>michael_christiansen@wab.edu</a:t>
            </a:r>
          </a:p>
          <a:p>
            <a:pPr marL="0" indent="0" defTabSz="457200">
              <a:lnSpc>
                <a:spcPct val="90000"/>
              </a:lnSpc>
              <a:spcBef>
                <a:spcPts val="0"/>
              </a:spcBef>
              <a:buSzTx/>
              <a:buNone/>
              <a:defRPr sz="1700">
                <a:solidFill>
                  <a:srgbClr val="000000"/>
                </a:solidFill>
                <a:latin typeface="+mj-lt"/>
                <a:ea typeface="+mj-ea"/>
                <a:cs typeface="+mj-cs"/>
                <a:sym typeface="Helvetica"/>
              </a:defRPr>
            </a:pPr>
            <a:r>
              <a:t>COO/CFO at WAB</a:t>
            </a:r>
            <a:br/>
          </a:p>
          <a:p>
            <a:pPr>
              <a:lnSpc>
                <a:spcPct val="90000"/>
              </a:lnSpc>
              <a:spcBef>
                <a:spcPts val="0"/>
              </a:spcBef>
              <a:defRPr sz="2800"/>
            </a:pPr>
            <a:r>
              <a:t>Raja Magasweran -   raja@america-</a:t>
            </a:r>
            <a:r>
              <a:rPr>
                <a:solidFill>
                  <a:srgbClr val="00A2FF"/>
                </a:solidFill>
                <a:hlinkClick r:id="rId6" invalidUrl="" action="" tgtFrame="" tooltip="" history="1" highlightClick="0" endSnd="0"/>
              </a:rPr>
              <a:t>china.com</a:t>
            </a:r>
            <a:r>
              <a:t> </a:t>
            </a:r>
            <a:br/>
            <a:endParaRPr u="sng">
              <a:solidFill>
                <a:srgbClr val="0000FF"/>
              </a:solidFill>
              <a:uFill>
                <a:solidFill>
                  <a:srgbClr val="0000FF"/>
                </a:solidFill>
              </a:uFill>
            </a:endParaRPr>
          </a:p>
          <a:p>
            <a:pPr>
              <a:lnSpc>
                <a:spcPct val="90000"/>
              </a:lnSpc>
              <a:spcBef>
                <a:spcPts val="0"/>
              </a:spcBef>
              <a:defRPr sz="2800"/>
            </a:pPr>
            <a:r>
              <a:t>Jesper Køpke – j.kobke@outlook.dk. </a:t>
            </a:r>
            <a:br/>
            <a:br>
              <a:rPr sz="1800">
                <a:solidFill>
                  <a:srgbClr val="000000"/>
                </a:solidFill>
                <a:uFill>
                  <a:solidFill>
                    <a:srgbClr val="0000FF"/>
                  </a:solidFill>
                </a:uFill>
              </a:rPr>
            </a:br>
            <a:endParaRPr sz="1800">
              <a:solidFill>
                <a:srgbClr val="000000"/>
              </a:solidFill>
              <a:uFill>
                <a:solidFill>
                  <a:srgbClr val="0000FF"/>
                </a:solidFill>
              </a:uFill>
            </a:endParaRPr>
          </a:p>
          <a:p>
            <a:pPr>
              <a:lnSpc>
                <a:spcPct val="90000"/>
              </a:lnSpc>
              <a:spcBef>
                <a:spcPts val="0"/>
              </a:spcBef>
              <a:defRPr sz="2800"/>
            </a:pPr>
            <a:r>
              <a:t>Henk Vermeulen - </a:t>
            </a:r>
            <a:r>
              <a:rPr u="sng">
                <a:solidFill>
                  <a:srgbClr val="0000FF"/>
                </a:solidFill>
                <a:uFill>
                  <a:solidFill>
                    <a:srgbClr val="0000FF"/>
                  </a:solidFill>
                </a:uFill>
              </a:rPr>
              <a:t>hcv@hcv-advies.nl</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Objectives"/>
          <p:cNvSpPr txBox="1"/>
          <p:nvPr>
            <p:ph type="title"/>
          </p:nvPr>
        </p:nvSpPr>
        <p:spPr>
          <a:xfrm>
            <a:off x="717273" y="409712"/>
            <a:ext cx="11861801" cy="1397001"/>
          </a:xfrm>
          <a:prstGeom prst="rect">
            <a:avLst/>
          </a:prstGeom>
        </p:spPr>
        <p:txBody>
          <a:bodyPr/>
          <a:lstStyle/>
          <a:p>
            <a:pPr/>
            <a:r>
              <a:t>2.	Objectives</a:t>
            </a:r>
          </a:p>
        </p:txBody>
      </p:sp>
      <p:sp>
        <p:nvSpPr>
          <p:cNvPr id="142" name="Offer WAB Tiger merchandise to customers 24/7…"/>
          <p:cNvSpPr txBox="1"/>
          <p:nvPr>
            <p:ph type="body" idx="1"/>
          </p:nvPr>
        </p:nvSpPr>
        <p:spPr>
          <a:prstGeom prst="rect">
            <a:avLst/>
          </a:prstGeom>
        </p:spPr>
        <p:txBody>
          <a:bodyPr/>
          <a:lstStyle/>
          <a:p>
            <a:pPr marL="425195" indent="-425195" defTabSz="543305">
              <a:spcBef>
                <a:spcPts val="3900"/>
              </a:spcBef>
              <a:defRPr sz="3348"/>
            </a:pPr>
            <a:r>
              <a:t>Offer WAB Tiger merchandise to customers 24/7 </a:t>
            </a:r>
          </a:p>
          <a:p>
            <a:pPr marL="425195" indent="-425195" defTabSz="543305">
              <a:spcBef>
                <a:spcPts val="3900"/>
              </a:spcBef>
              <a:defRPr sz="3348"/>
            </a:pPr>
            <a:r>
              <a:t>Increase </a:t>
            </a:r>
            <a:r>
              <a:t>WAB Tiger </a:t>
            </a:r>
            <a:r>
              <a:t>merchandise sales contribution </a:t>
            </a:r>
            <a:br/>
            <a:r>
              <a:t>to Parent Link</a:t>
            </a:r>
          </a:p>
          <a:p>
            <a:pPr marL="425195" indent="-425195" defTabSz="543305">
              <a:spcBef>
                <a:spcPts val="3900"/>
              </a:spcBef>
              <a:defRPr sz="3348"/>
            </a:pPr>
            <a:r>
              <a:t>Reduce the work load on the </a:t>
            </a:r>
            <a:r>
              <a:t>s</a:t>
            </a:r>
            <a:r>
              <a:t>hop volunteers</a:t>
            </a:r>
            <a:r>
              <a:t> </a:t>
            </a:r>
          </a:p>
          <a:p>
            <a:pPr marL="425195" indent="-425195" defTabSz="543305">
              <a:spcBef>
                <a:spcPts val="3900"/>
              </a:spcBef>
              <a:defRPr sz="3348"/>
            </a:pPr>
            <a:r>
              <a:t>Enable WAB Alumnus to continue to support WAB</a:t>
            </a:r>
          </a:p>
          <a:p>
            <a:pPr marL="425195" indent="-425195" defTabSz="543305">
              <a:spcBef>
                <a:spcPts val="3900"/>
              </a:spcBef>
              <a:defRPr sz="3348"/>
            </a:pPr>
            <a:r>
              <a:t>Reduce costs of </a:t>
            </a:r>
            <a:r>
              <a:t>WAB Tiger </a:t>
            </a:r>
            <a:r>
              <a:t>merchandise by increasing volume</a:t>
            </a:r>
          </a:p>
          <a:p>
            <a:pPr marL="425195" indent="-425195" defTabSz="543305">
              <a:spcBef>
                <a:spcPts val="3900"/>
              </a:spcBef>
              <a:defRPr sz="3348"/>
            </a:pPr>
            <a:r>
              <a:t>Develop new WAB merchandise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4" name="Image" descr="Image"/>
          <p:cNvPicPr>
            <a:picLocks noChangeAspect="1"/>
          </p:cNvPicPr>
          <p:nvPr>
            <p:ph type="pic" idx="13"/>
          </p:nvPr>
        </p:nvPicPr>
        <p:blipFill>
          <a:blip r:embed="rId2">
            <a:extLst/>
          </a:blip>
          <a:srcRect l="0" t="0" r="0" b="0"/>
          <a:stretch>
            <a:fillRect/>
          </a:stretch>
        </p:blipFill>
        <p:spPr>
          <a:xfrm>
            <a:off x="0" y="4847947"/>
            <a:ext cx="13004800" cy="5213906"/>
          </a:xfrm>
          <a:prstGeom prst="rect">
            <a:avLst/>
          </a:prstGeom>
        </p:spPr>
      </p:pic>
      <p:sp>
        <p:nvSpPr>
          <p:cNvPr id="145" name="On-line Survey with 100 respondents who answered anonymously to a general call to answer 10 questions. Closed 12.09.2018"/>
          <p:cNvSpPr txBox="1"/>
          <p:nvPr>
            <p:ph type="body" sz="quarter" idx="1"/>
          </p:nvPr>
        </p:nvSpPr>
        <p:spPr>
          <a:xfrm>
            <a:off x="609600" y="4011414"/>
            <a:ext cx="8971409" cy="508001"/>
          </a:xfrm>
          <a:prstGeom prst="rect">
            <a:avLst/>
          </a:prstGeom>
        </p:spPr>
        <p:txBody>
          <a:bodyPr/>
          <a:lstStyle>
            <a:lvl1pPr defTabSz="315468">
              <a:defRPr sz="1404"/>
            </a:lvl1pPr>
          </a:lstStyle>
          <a:p>
            <a:pPr/>
            <a:r>
              <a:t>On-line Survey with 100 respondents who answered anonymously to a general call to answer 10 questions. Closed 12.09.2018</a:t>
            </a:r>
          </a:p>
        </p:txBody>
      </p:sp>
      <p:sp>
        <p:nvSpPr>
          <p:cNvPr id="146" name="1. 71% of respondents have visited the Tiger Den.…"/>
          <p:cNvSpPr txBox="1"/>
          <p:nvPr>
            <p:ph type="title"/>
          </p:nvPr>
        </p:nvSpPr>
        <p:spPr>
          <a:xfrm>
            <a:off x="596900" y="1981200"/>
            <a:ext cx="11338670" cy="1701800"/>
          </a:xfrm>
          <a:prstGeom prst="rect">
            <a:avLst/>
          </a:prstGeom>
        </p:spPr>
        <p:txBody>
          <a:bodyPr/>
          <a:lstStyle/>
          <a:p>
            <a:pPr algn="l" defTabSz="397763">
              <a:defRPr sz="1740">
                <a:latin typeface="+mj-lt"/>
                <a:ea typeface="+mj-ea"/>
                <a:cs typeface="+mj-cs"/>
                <a:sym typeface="Helvetica"/>
              </a:defRPr>
            </a:pPr>
            <a:r>
              <a:t>1. 71% of respondents have visited the Tiger Den.</a:t>
            </a:r>
          </a:p>
          <a:p>
            <a:pPr algn="l" defTabSz="397763">
              <a:defRPr sz="1740">
                <a:latin typeface="+mj-lt"/>
                <a:ea typeface="+mj-ea"/>
                <a:cs typeface="+mj-cs"/>
                <a:sym typeface="Helvetica"/>
              </a:defRPr>
            </a:pPr>
            <a:r>
              <a:t>2. 9% say that they are a ‘great deal’ familiar with the products available </a:t>
            </a:r>
          </a:p>
          <a:p>
            <a:pPr algn="l" defTabSz="397763">
              <a:defRPr sz="1740">
                <a:latin typeface="+mj-lt"/>
                <a:ea typeface="+mj-ea"/>
                <a:cs typeface="+mj-cs"/>
                <a:sym typeface="Helvetica"/>
              </a:defRPr>
            </a:pPr>
            <a:r>
              <a:t>3. 63% have made purchases from the Tiger Den.</a:t>
            </a:r>
          </a:p>
          <a:p>
            <a:pPr algn="l" defTabSz="397763">
              <a:defRPr sz="1740">
                <a:latin typeface="+mj-lt"/>
                <a:ea typeface="+mj-ea"/>
                <a:cs typeface="+mj-cs"/>
                <a:sym typeface="Helvetica"/>
              </a:defRPr>
            </a:pPr>
            <a:r>
              <a:t>4. 38% would definitely make a purchase online</a:t>
            </a:r>
          </a:p>
          <a:p>
            <a:pPr algn="l" defTabSz="397763">
              <a:defRPr sz="1740">
                <a:latin typeface="+mj-lt"/>
                <a:ea typeface="+mj-ea"/>
                <a:cs typeface="+mj-cs"/>
                <a:sym typeface="Helvetica"/>
              </a:defRPr>
            </a:pPr>
            <a:r>
              <a:t>5. 45% spend over RMB150 per year</a:t>
            </a:r>
          </a:p>
          <a:p>
            <a:pPr algn="l" defTabSz="397763">
              <a:defRPr sz="1740">
                <a:latin typeface="+mj-lt"/>
                <a:ea typeface="+mj-ea"/>
                <a:cs typeface="+mj-cs"/>
                <a:sym typeface="Helvetica"/>
              </a:defRPr>
            </a:pPr>
            <a:r>
              <a:t>6. 59% purchase each semester </a:t>
            </a:r>
          </a:p>
        </p:txBody>
      </p:sp>
      <p:sp>
        <p:nvSpPr>
          <p:cNvPr id="147" name="The business case"/>
          <p:cNvSpPr txBox="1"/>
          <p:nvPr/>
        </p:nvSpPr>
        <p:spPr>
          <a:xfrm>
            <a:off x="757030" y="148534"/>
            <a:ext cx="11861801" cy="1701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lgn="l">
              <a:defRPr sz="4200">
                <a:latin typeface="Helvetica Neue Light"/>
                <a:ea typeface="Helvetica Neue Light"/>
                <a:cs typeface="Helvetica Neue Light"/>
                <a:sym typeface="Helvetica Neue Light"/>
              </a:defRPr>
            </a:lvl1pPr>
          </a:lstStyle>
          <a:p>
            <a:pPr/>
            <a:r>
              <a:t>3.	The current situation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9" name="Image" descr="Image"/>
          <p:cNvPicPr>
            <a:picLocks noChangeAspect="1"/>
          </p:cNvPicPr>
          <p:nvPr>
            <p:ph type="pic" idx="13"/>
          </p:nvPr>
        </p:nvPicPr>
        <p:blipFill>
          <a:blip r:embed="rId2">
            <a:extLst/>
          </a:blip>
          <a:srcRect l="0" t="0" r="0" b="0"/>
          <a:stretch>
            <a:fillRect/>
          </a:stretch>
        </p:blipFill>
        <p:spPr>
          <a:xfrm>
            <a:off x="1434198" y="241300"/>
            <a:ext cx="10136404" cy="7594601"/>
          </a:xfrm>
          <a:prstGeom prst="rect">
            <a:avLst/>
          </a:prstGeom>
        </p:spPr>
      </p:pic>
      <p:sp>
        <p:nvSpPr>
          <p:cNvPr id="150" name="A demand for WAB merchandise  availability both on and offline."/>
          <p:cNvSpPr txBox="1"/>
          <p:nvPr>
            <p:ph type="title"/>
          </p:nvPr>
        </p:nvSpPr>
        <p:spPr>
          <a:prstGeom prst="rect">
            <a:avLst/>
          </a:prstGeom>
        </p:spPr>
        <p:txBody>
          <a:bodyPr/>
          <a:lstStyle>
            <a:lvl1pPr defTabSz="484886">
              <a:defRPr sz="3486"/>
            </a:lvl1pPr>
          </a:lstStyle>
          <a:p>
            <a:pPr/>
            <a:r>
              <a:t>A demand for WAB merchandise  availability both on and offline.</a:t>
            </a:r>
          </a:p>
        </p:txBody>
      </p:sp>
      <p:sp>
        <p:nvSpPr>
          <p:cNvPr id="151" name="Survey with 100 respondents who responded to a general call to answer 10 questions."/>
          <p:cNvSpPr txBox="1"/>
          <p:nvPr>
            <p:ph type="body" sz="quarter" idx="1"/>
          </p:nvPr>
        </p:nvSpPr>
        <p:spPr>
          <a:prstGeom prst="rect">
            <a:avLst/>
          </a:prstGeom>
        </p:spPr>
        <p:txBody>
          <a:bodyPr/>
          <a:lstStyle>
            <a:lvl1pPr defTabSz="315468">
              <a:defRPr sz="1404"/>
            </a:lvl1pPr>
          </a:lstStyle>
          <a:p>
            <a:pPr/>
            <a:r>
              <a:t>Survey with 100 respondents who responded to a general call to answer 10 questions.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3" name="Image" descr="Image"/>
          <p:cNvPicPr>
            <a:picLocks noChangeAspect="1"/>
          </p:cNvPicPr>
          <p:nvPr>
            <p:ph type="pic" idx="13"/>
          </p:nvPr>
        </p:nvPicPr>
        <p:blipFill>
          <a:blip r:embed="rId2">
            <a:extLst/>
          </a:blip>
          <a:srcRect l="0" t="0" r="0" b="0"/>
          <a:stretch>
            <a:fillRect/>
          </a:stretch>
        </p:blipFill>
        <p:spPr>
          <a:xfrm>
            <a:off x="1558464" y="177800"/>
            <a:ext cx="9887872" cy="7594600"/>
          </a:xfrm>
          <a:prstGeom prst="rect">
            <a:avLst/>
          </a:prstGeom>
        </p:spPr>
      </p:pic>
      <p:sp>
        <p:nvSpPr>
          <p:cNvPr id="154" name="Tiger Den as key outlet for WAB apparel."/>
          <p:cNvSpPr txBox="1"/>
          <p:nvPr>
            <p:ph type="title"/>
          </p:nvPr>
        </p:nvSpPr>
        <p:spPr>
          <a:prstGeom prst="rect">
            <a:avLst/>
          </a:prstGeom>
        </p:spPr>
        <p:txBody>
          <a:bodyPr/>
          <a:lstStyle/>
          <a:p>
            <a:pPr/>
            <a:r>
              <a:t>Tiger Den as key outlet for WAB apparel.</a:t>
            </a:r>
          </a:p>
        </p:txBody>
      </p:sp>
      <p:sp>
        <p:nvSpPr>
          <p:cNvPr id="155" name="120 responded, only 100 answers shown due to software license restrictions."/>
          <p:cNvSpPr txBox="1"/>
          <p:nvPr>
            <p:ph type="body" sz="quarter" idx="1"/>
          </p:nvPr>
        </p:nvSpPr>
        <p:spPr>
          <a:prstGeom prst="rect">
            <a:avLst/>
          </a:prstGeom>
        </p:spPr>
        <p:txBody>
          <a:bodyPr/>
          <a:lstStyle>
            <a:lvl1pPr defTabSz="315468">
              <a:defRPr sz="1404"/>
            </a:lvl1pPr>
          </a:lstStyle>
          <a:p>
            <a:pPr/>
            <a:r>
              <a:t>120 responded, only 100 answers shown due to software license restrictions.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7" name="TigerSharksLogo.jpg" descr="TigerSharksLogo.jpg"/>
          <p:cNvPicPr>
            <a:picLocks noChangeAspect="1"/>
          </p:cNvPicPr>
          <p:nvPr>
            <p:ph type="pic" idx="13"/>
          </p:nvPr>
        </p:nvPicPr>
        <p:blipFill>
          <a:blip r:embed="rId2">
            <a:extLst/>
          </a:blip>
          <a:srcRect l="1953" t="0" r="0" b="0"/>
          <a:stretch>
            <a:fillRect/>
          </a:stretch>
        </p:blipFill>
        <p:spPr>
          <a:xfrm>
            <a:off x="482602" y="2420011"/>
            <a:ext cx="1657537" cy="1281551"/>
          </a:xfrm>
          <a:prstGeom prst="rect">
            <a:avLst/>
          </a:prstGeom>
        </p:spPr>
      </p:pic>
      <p:sp>
        <p:nvSpPr>
          <p:cNvPr id="158" name="Merchandise"/>
          <p:cNvSpPr txBox="1"/>
          <p:nvPr>
            <p:ph type="title"/>
          </p:nvPr>
        </p:nvSpPr>
        <p:spPr>
          <a:xfrm>
            <a:off x="571500" y="330200"/>
            <a:ext cx="5930900" cy="1397000"/>
          </a:xfrm>
          <a:prstGeom prst="rect">
            <a:avLst/>
          </a:prstGeom>
        </p:spPr>
        <p:txBody>
          <a:bodyPr/>
          <a:lstStyle/>
          <a:p>
            <a:pPr/>
            <a:r>
              <a:t> WAB Tiger Merchandise</a:t>
            </a:r>
          </a:p>
        </p:txBody>
      </p:sp>
      <p:sp>
        <p:nvSpPr>
          <p:cNvPr id="159" name="Sell existing and new WAB related goods &amp; services.…"/>
          <p:cNvSpPr txBox="1"/>
          <p:nvPr>
            <p:ph type="body" sz="half" idx="1"/>
          </p:nvPr>
        </p:nvSpPr>
        <p:spPr>
          <a:xfrm>
            <a:off x="466587" y="4305432"/>
            <a:ext cx="6140726" cy="4827490"/>
          </a:xfrm>
          <a:prstGeom prst="rect">
            <a:avLst/>
          </a:prstGeom>
        </p:spPr>
        <p:txBody>
          <a:bodyPr/>
          <a:lstStyle/>
          <a:p>
            <a:pPr marL="0" indent="0">
              <a:buSzTx/>
              <a:buNone/>
            </a:pPr>
            <a:r>
              <a:t>Currently the store sells: </a:t>
            </a:r>
          </a:p>
          <a:p>
            <a:pPr marL="0" indent="0">
              <a:buSzTx/>
              <a:buNone/>
            </a:pPr>
            <a:r>
              <a:t>- WABX apparel</a:t>
            </a:r>
          </a:p>
          <a:p>
            <a:pPr marL="0" indent="0">
              <a:buSzTx/>
              <a:buNone/>
            </a:pPr>
            <a:r>
              <a:t>- WAB marketing stock</a:t>
            </a:r>
          </a:p>
          <a:p>
            <a:pPr marL="0" indent="0">
              <a:buSzTx/>
              <a:buNone/>
            </a:pPr>
            <a:r>
              <a:t>- Student developed products.</a:t>
            </a:r>
          </a:p>
          <a:p>
            <a:pPr marL="0" indent="0">
              <a:buSzTx/>
              <a:buNone/>
            </a:pPr>
            <a:r>
              <a:t>- Cambridge Masks</a:t>
            </a:r>
          </a:p>
        </p:txBody>
      </p:sp>
      <p:pic>
        <p:nvPicPr>
          <p:cNvPr id="160" name="WABtiger.jpg" descr="WABtiger.jpg"/>
          <p:cNvPicPr>
            <a:picLocks noChangeAspect="1"/>
          </p:cNvPicPr>
          <p:nvPr/>
        </p:nvPicPr>
        <p:blipFill>
          <a:blip r:embed="rId3">
            <a:extLst/>
          </a:blip>
          <a:stretch>
            <a:fillRect/>
          </a:stretch>
        </p:blipFill>
        <p:spPr>
          <a:xfrm>
            <a:off x="2590528" y="2209932"/>
            <a:ext cx="2690717" cy="1281632"/>
          </a:xfrm>
          <a:prstGeom prst="rect">
            <a:avLst/>
          </a:prstGeom>
          <a:ln w="12700">
            <a:miter lim="400000"/>
          </a:ln>
        </p:spPr>
      </p:pic>
      <p:sp>
        <p:nvSpPr>
          <p:cNvPr id="161" name="Sell existing and new WAB related goods &amp; services.…"/>
          <p:cNvSpPr txBox="1"/>
          <p:nvPr/>
        </p:nvSpPr>
        <p:spPr>
          <a:xfrm>
            <a:off x="6181587" y="4153032"/>
            <a:ext cx="6140726" cy="482749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344677">
              <a:spcBef>
                <a:spcPts val="1700"/>
              </a:spcBef>
              <a:buFont typeface="Helvetica Neue"/>
              <a:defRPr sz="1533">
                <a:solidFill>
                  <a:srgbClr val="747474"/>
                </a:solidFill>
                <a:latin typeface="+mn-lt"/>
                <a:ea typeface="+mn-ea"/>
                <a:cs typeface="+mn-cs"/>
                <a:sym typeface="Helvetica Neue"/>
              </a:defRPr>
            </a:pPr>
            <a:r>
              <a:t>Survey respondents also requested:(no order)</a:t>
            </a:r>
          </a:p>
          <a:p>
            <a:pPr marL="153803" indent="-153803" algn="l" defTabSz="344677">
              <a:spcBef>
                <a:spcPts val="1700"/>
              </a:spcBef>
              <a:buSzPct val="100000"/>
              <a:buChar char="-"/>
              <a:defRPr sz="1533">
                <a:solidFill>
                  <a:srgbClr val="747474"/>
                </a:solidFill>
                <a:latin typeface="+mn-lt"/>
                <a:ea typeface="+mn-ea"/>
                <a:cs typeface="+mn-cs"/>
                <a:sym typeface="Helvetica Neue"/>
              </a:defRPr>
            </a:pPr>
            <a:r>
              <a:t>Umbrellas, decorations, decals. Folders. Highlighters. Caps. Wab polo tees, boxer shorts, tiger shark swimming trousers, T-shirt, socks, schoolbag, mac notebook cover, red fleece WAB blanket, pencil bag, WAB swimwear, WAB beanie for adults, USB’s, caps, coasters, drink coolers: the things you put your bottles or cans in to keep cool. Car stickers (bumper) screen shades for your car when parked, stationary, computer mouse, kites, vacuum mugs, posters, sports equipment, phone cases, battery packs, kit bags, re useable linen bags for shopping, elastic shoe laces, healthy snacks (granola bars), naming pen or pencils, merchandise for birthday presents, books, Winter Jacket, Stationary , toys,baggage tag, iPad covers.  </a:t>
            </a:r>
          </a:p>
          <a:p>
            <a:pPr marL="153803" indent="-153803" algn="l" defTabSz="344677">
              <a:spcBef>
                <a:spcPts val="1700"/>
              </a:spcBef>
              <a:buSzPct val="100000"/>
              <a:buChar char="-"/>
              <a:defRPr sz="1533">
                <a:solidFill>
                  <a:srgbClr val="747474"/>
                </a:solidFill>
                <a:latin typeface="+mn-lt"/>
                <a:ea typeface="+mn-ea"/>
                <a:cs typeface="+mn-cs"/>
                <a:sym typeface="Helvetica Neue"/>
              </a:defRPr>
            </a:pPr>
            <a:r>
              <a:t>And…</a:t>
            </a:r>
          </a:p>
          <a:p>
            <a:pPr algn="l" defTabSz="269747">
              <a:defRPr sz="1120">
                <a:solidFill>
                  <a:srgbClr val="333E48"/>
                </a:solidFill>
              </a:defRPr>
            </a:pPr>
            <a:r>
              <a:t>As a shop for all grades,I think we should have items according to them. And I think we should be better equipped. And one of the opinions of many is that the red notebook with the WABlogo is too expensive.</a:t>
            </a:r>
          </a:p>
          <a:p>
            <a:pPr algn="l" defTabSz="269747">
              <a:defRPr sz="1120">
                <a:solidFill>
                  <a:srgbClr val="333E48"/>
                </a:solidFill>
              </a:defRPr>
            </a:pPr>
            <a:r>
              <a:t>The old style thicker WAB PE pants for boys were very comfy in winter. New style (with tightening elastic at waist) are much less comfy. Black Lunch/snack box zippers break too easily.</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torefront"/>
          <p:cNvSpPr txBox="1"/>
          <p:nvPr>
            <p:ph type="title"/>
          </p:nvPr>
        </p:nvSpPr>
        <p:spPr>
          <a:prstGeom prst="rect">
            <a:avLst/>
          </a:prstGeom>
        </p:spPr>
        <p:txBody>
          <a:bodyPr/>
          <a:lstStyle/>
          <a:p>
            <a:pPr/>
            <a:r>
              <a:t>Storefront</a:t>
            </a:r>
            <a:r>
              <a:t> - promotion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ModernPortfolio">
  <a:themeElements>
    <a:clrScheme name="ModernPortfolio">
      <a:dk1>
        <a:srgbClr val="000000"/>
      </a:dk1>
      <a:lt1>
        <a:srgbClr val="FFFFFF"/>
      </a:lt1>
      <a:dk2>
        <a:srgbClr val="A7A7A7"/>
      </a:dk2>
      <a:lt2>
        <a:srgbClr val="535353"/>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a:ea typeface="Helvetica"/>
        <a:cs typeface="Helvetica"/>
      </a:majorFont>
      <a:minorFont>
        <a:latin typeface="Helvetica Neue"/>
        <a:ea typeface="Helvetica Neue"/>
        <a:cs typeface="Helvetica Neue"/>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ModernPortfolio">
  <a:themeElements>
    <a:clrScheme name="ModernPortfolio">
      <a:dk1>
        <a:srgbClr val="000000"/>
      </a:dk1>
      <a:lt1>
        <a:srgbClr val="FFFFFF"/>
      </a:lt1>
      <a:dk2>
        <a:srgbClr val="A7A7A7"/>
      </a:dk2>
      <a:lt2>
        <a:srgbClr val="535353"/>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a:ea typeface="Helvetica"/>
        <a:cs typeface="Helvetica"/>
      </a:majorFont>
      <a:minorFont>
        <a:latin typeface="Helvetica Neue"/>
        <a:ea typeface="Helvetica Neue"/>
        <a:cs typeface="Helvetica Neue"/>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